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a226d717-7f8a-55af-170a-108af2ea0ecf}">
          <p14:sldIdLst>
            <p14:sldId id="256"/>
            <p14:sldId id="257"/>
          </p14:sldIdLst>
        </p14:section>
        <p14:section name="Leadership" id="{a1fd06ad-44db-6968-5f39-a35d92ebbb49}">
          <p14:sldIdLst>
            <p14:sldId id="258"/>
            <p14:sldId id="259"/>
          </p14:sldIdLst>
        </p14:section>
        <p14:section name="Who we are" id="{2ed1e2f8-78e7-8ffe-a66a-1046031d0f7c}">
          <p14:sldIdLst>
            <p14:sldId id="260"/>
            <p14:sldId id="261"/>
            <p14:sldId id="262"/>
            <p14:sldId id="263"/>
          </p14:sldIdLst>
        </p14:section>
        <p14:section name="Services" id="{aeb4f417-ed42-0a1f-446f-625bd3c382f2}">
          <p14:sldIdLst>
            <p14:sldId id="264"/>
            <p14:sldId id="265"/>
            <p14:sldId id="266"/>
            <p14:sldId id="267"/>
            <p14:sldId id="268"/>
            <p14:sldId id="269"/>
            <p14:sldId id="270"/>
          </p14:sldIdLst>
        </p14:section>
        <p14:section name="How we deliver" id="{9f35f6d4-fed3-eeb2-c46d-44cfc50a7feb}">
          <p14:sldIdLst>
            <p14:sldId id="271"/>
            <p14:sldId id="272"/>
            <p14:sldId id="273"/>
            <p14:sldId id="274"/>
          </p14:sldIdLst>
        </p14:section>
        <p14:section name="Clients" id="{c0ce0745-1b59-493f-e997-2536d221cec8}">
          <p14:sldIdLst>
            <p14:sldId id="275"/>
            <p14:sldId id="276"/>
            <p14:sldId id="277"/>
            <p14:sldId id="278"/>
            <p14:sldId id="279"/>
          </p14:sldIdLst>
        </p14:section>
        <p14:section name="Gallery" id="{3ea8739c-835f-d03b-5787-412bb14ae016}">
          <p14:sldIdLst>
            <p14:sldId id="280"/>
            <p14:sldId id="281"/>
            <p14:sldId id="282"/>
            <p14:sldId id="283"/>
          </p14:sldIdLst>
        </p14:section>
        <p14:section name="Contact" id="{e4fcfe72-cc25-0ff9-a70f-3f39b8804b8f}">
          <p14:sldIdLst>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MMT social media posts gallery.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MMT social media posts gallery.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MMT social media posts gallery.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Light-image-1.jpe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Dark-image-1.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Plain-image-1.jpe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Gallery-image-1.jpe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ight">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669280" y="6400800"/>
            <a:ext cx="5257800" cy="274320"/>
          </a:xfrm>
          <a:prstGeom prst="rect">
            <a:avLst/>
          </a:prstGeom>
          <a:noFill/>
          <a:ln/>
        </p:spPr>
        <p:txBody>
          <a:bodyPr wrap="square" lIns="0" tIns="0" rIns="0" bIns="0" rtlCol="0" anchor="ctr"/>
          <a:lstStyle/>
          <a:p>
            <a:pPr algn="r" indent="0" marL="0">
              <a:buNone/>
            </a:pPr>
            <a:r>
              <a:rPr lang="en-US" sz="800" b="1" spc="200" kern="0" dirty="0">
                <a:solidFill>
                  <a:schemeClr val="accent5"/>
                </a:solidFill>
              </a:rPr>
              <a:t>MMT CLEANING SERVICES   ·   COMPANY PROFILE 2026</a:t>
            </a:r>
            <a:endParaRPr lang="en-US" sz="800" dirty="0"/>
          </a:p>
        </p:txBody>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669280" y="6400800"/>
            <a:ext cx="5257800" cy="274320"/>
          </a:xfrm>
          <a:prstGeom prst="rect">
            <a:avLst/>
          </a:prstGeom>
          <a:noFill/>
          <a:ln/>
        </p:spPr>
        <p:txBody>
          <a:bodyPr wrap="square" lIns="0" tIns="0" rIns="0" bIns="0" rtlCol="0" anchor="ctr"/>
          <a:lstStyle/>
          <a:p>
            <a:pPr algn="r" indent="0" marL="0">
              <a:buNone/>
            </a:pPr>
            <a:r>
              <a:rPr lang="en-US" sz="800" b="1" spc="200" kern="0" dirty="0">
                <a:solidFill>
                  <a:schemeClr val="accent6"/>
                </a:solidFill>
              </a:rPr>
              <a:t>MMT CLEANING SERVICES   ·   COMPANY PROFILE 2026</a:t>
            </a:r>
            <a:endParaRPr lang="en-US" sz="800" dirty="0"/>
          </a:p>
        </p:txBody>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CC594"/>
                </a:solidFill>
              </a:defRPr>
            </a:lvl1pPr>
          </a:lstStyle>
          <a:p>
            <a:pPr algn="r"/>
            <a:fld id="{F7021451-1387-4CA6-816F-3879F97B5CBC}" type="slidenum">
              <a:rPr b="1"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Feature">
    <p:bg>
      <p:bgPr>
        <a:solidFill>
          <a:srgbClr val="1F2428"/>
        </a:solidFill>
      </p:bgPr>
    </p:bg>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lain">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Gallery">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669280" y="6400800"/>
            <a:ext cx="5257800" cy="274320"/>
          </a:xfrm>
          <a:prstGeom prst="rect">
            <a:avLst/>
          </a:prstGeom>
          <a:noFill/>
          <a:ln/>
        </p:spPr>
        <p:txBody>
          <a:bodyPr wrap="square" lIns="0" tIns="0" rIns="0" bIns="0" rtlCol="0" anchor="ctr"/>
          <a:lstStyle/>
          <a:p>
            <a:pPr algn="r" indent="0" marL="0">
              <a:buNone/>
            </a:pPr>
            <a:r>
              <a:rPr lang="en-US" sz="800" b="1" spc="200" kern="0" dirty="0">
                <a:solidFill>
                  <a:schemeClr val="accent5"/>
                </a:solidFill>
              </a:rPr>
              <a:t>MMT CLEANING SERVICES   ·   COMPANY PROFILE 2026</a:t>
            </a:r>
            <a:endParaRPr lang="en-US" sz="800" dirty="0"/>
          </a:p>
        </p:txBody>
      </p:sp>
      <p:sp>
        <p:nvSpPr>
          <p:cNvPr id="3" name="Text 1"/>
          <p:cNvSpPr/>
          <p:nvPr>
            <p:ph idx="101" hasCustomPrompt="1"/>
          </p:nvPr>
        </p:nvSpPr>
        <p:spPr>
          <a:xfrm>
            <a:off x="640080" y="1783080"/>
            <a:ext cx="3566160" cy="2103120"/>
          </a:xfrm>
          <a:prstGeom prst="rect">
            <a:avLst/>
          </a:prstGeom>
          <a:noFill/>
          <a:ln/>
        </p:spPr>
        <p:txBody>
          <a:bodyPr wrap="square" rtlCol="0"/>
          <a:lstStyle>
            <a:lvl1pPr indent="0" marL="0">
              <a:buNone/>
              <a:defRPr lang="en-US" dirty="0"/>
            </a:lvl1pPr>
          </a:lstStyle>
          <a:p>
            <a:pPr indent="0" marL="0">
              <a:buNone/>
            </a:pPr>
            <a:r>
              <a:rPr lang="en-US" dirty="0">
                <a:solidFill>
                  <a:srgbClr val="000000"/>
                </a:solidFill>
              </a:rPr>
              <a:t>Insert photo</a:t>
            </a:r>
            <a:endParaRPr lang="en-US" dirty="0"/>
          </a:p>
        </p:txBody>
      </p:sp>
      <p:sp>
        <p:nvSpPr>
          <p:cNvPr id="4" name="Text 1"/>
          <p:cNvSpPr/>
          <p:nvPr>
            <p:ph idx="102" hasCustomPrompt="1"/>
          </p:nvPr>
        </p:nvSpPr>
        <p:spPr>
          <a:xfrm>
            <a:off x="4315968" y="1783080"/>
            <a:ext cx="3566160" cy="2103120"/>
          </a:xfrm>
          <a:prstGeom prst="rect">
            <a:avLst/>
          </a:prstGeom>
          <a:noFill/>
          <a:ln/>
        </p:spPr>
        <p:txBody>
          <a:bodyPr wrap="square" rtlCol="0"/>
          <a:lstStyle>
            <a:lvl1pPr indent="0" marL="0">
              <a:buNone/>
              <a:defRPr lang="en-US" dirty="0"/>
            </a:lvl1pPr>
          </a:lstStyle>
          <a:p>
            <a:pPr indent="0" marL="0">
              <a:buNone/>
            </a:pPr>
            <a:r>
              <a:rPr lang="en-US" dirty="0">
                <a:solidFill>
                  <a:srgbClr val="000000"/>
                </a:solidFill>
              </a:rPr>
              <a:t>Insert photo</a:t>
            </a:r>
            <a:endParaRPr lang="en-US" dirty="0"/>
          </a:p>
        </p:txBody>
      </p:sp>
      <p:sp>
        <p:nvSpPr>
          <p:cNvPr id="5" name="Text 1"/>
          <p:cNvSpPr/>
          <p:nvPr>
            <p:ph idx="103" hasCustomPrompt="1"/>
          </p:nvPr>
        </p:nvSpPr>
        <p:spPr>
          <a:xfrm>
            <a:off x="7991856" y="1783080"/>
            <a:ext cx="3566160" cy="2103120"/>
          </a:xfrm>
          <a:prstGeom prst="rect">
            <a:avLst/>
          </a:prstGeom>
          <a:noFill/>
          <a:ln/>
        </p:spPr>
        <p:txBody>
          <a:bodyPr wrap="square" rtlCol="0"/>
          <a:lstStyle>
            <a:lvl1pPr indent="0" marL="0">
              <a:buNone/>
              <a:defRPr lang="en-US" dirty="0"/>
            </a:lvl1pPr>
          </a:lstStyle>
          <a:p>
            <a:pPr indent="0" marL="0">
              <a:buNone/>
            </a:pPr>
            <a:r>
              <a:rPr lang="en-US" dirty="0">
                <a:solidFill>
                  <a:srgbClr val="000000"/>
                </a:solidFill>
              </a:rPr>
              <a:t>Insert photo</a:t>
            </a:r>
            <a:endParaRPr lang="en-US" dirty="0"/>
          </a:p>
        </p:txBody>
      </p:sp>
      <p:sp>
        <p:nvSpPr>
          <p:cNvPr id="6" name="Text 1"/>
          <p:cNvSpPr/>
          <p:nvPr>
            <p:ph idx="104" hasCustomPrompt="1"/>
          </p:nvPr>
        </p:nvSpPr>
        <p:spPr>
          <a:xfrm>
            <a:off x="640080" y="4069080"/>
            <a:ext cx="3566160" cy="2103120"/>
          </a:xfrm>
          <a:prstGeom prst="rect">
            <a:avLst/>
          </a:prstGeom>
          <a:noFill/>
          <a:ln/>
        </p:spPr>
        <p:txBody>
          <a:bodyPr wrap="square" rtlCol="0"/>
          <a:lstStyle>
            <a:lvl1pPr indent="0" marL="0">
              <a:buNone/>
              <a:defRPr lang="en-US" dirty="0"/>
            </a:lvl1pPr>
          </a:lstStyle>
          <a:p>
            <a:pPr indent="0" marL="0">
              <a:buNone/>
            </a:pPr>
            <a:r>
              <a:rPr lang="en-US" dirty="0">
                <a:solidFill>
                  <a:srgbClr val="000000"/>
                </a:solidFill>
              </a:rPr>
              <a:t>Insert photo</a:t>
            </a:r>
            <a:endParaRPr lang="en-US" dirty="0"/>
          </a:p>
        </p:txBody>
      </p:sp>
      <p:sp>
        <p:nvSpPr>
          <p:cNvPr id="7" name="Text 1"/>
          <p:cNvSpPr/>
          <p:nvPr>
            <p:ph idx="105" hasCustomPrompt="1"/>
          </p:nvPr>
        </p:nvSpPr>
        <p:spPr>
          <a:xfrm>
            <a:off x="4315968" y="4069080"/>
            <a:ext cx="3566160" cy="2103120"/>
          </a:xfrm>
          <a:prstGeom prst="rect">
            <a:avLst/>
          </a:prstGeom>
          <a:noFill/>
          <a:ln/>
        </p:spPr>
        <p:txBody>
          <a:bodyPr wrap="square" rtlCol="0"/>
          <a:lstStyle>
            <a:lvl1pPr indent="0" marL="0">
              <a:buNone/>
              <a:defRPr lang="en-US" dirty="0"/>
            </a:lvl1pPr>
          </a:lstStyle>
          <a:p>
            <a:pPr indent="0" marL="0">
              <a:buNone/>
            </a:pPr>
            <a:r>
              <a:rPr lang="en-US" dirty="0">
                <a:solidFill>
                  <a:srgbClr val="000000"/>
                </a:solidFill>
              </a:rPr>
              <a:t>Insert photo</a:t>
            </a:r>
            <a:endParaRPr lang="en-US" dirty="0"/>
          </a:p>
        </p:txBody>
      </p:sp>
      <p:sp>
        <p:nvSpPr>
          <p:cNvPr id="8" name="Text 1"/>
          <p:cNvSpPr/>
          <p:nvPr>
            <p:ph idx="106" hasCustomPrompt="1"/>
          </p:nvPr>
        </p:nvSpPr>
        <p:spPr>
          <a:xfrm>
            <a:off x="7991856" y="4069080"/>
            <a:ext cx="3566160" cy="2103120"/>
          </a:xfrm>
          <a:prstGeom prst="rect">
            <a:avLst/>
          </a:prstGeom>
          <a:noFill/>
          <a:ln/>
        </p:spPr>
        <p:txBody>
          <a:bodyPr wrap="square" rtlCol="0"/>
          <a:lstStyle>
            <a:lvl1pPr indent="0" marL="0">
              <a:buNone/>
              <a:defRPr lang="en-US" dirty="0"/>
            </a:lvl1pPr>
          </a:lstStyle>
          <a:p>
            <a:pPr indent="0" marL="0">
              <a:buNone/>
            </a:pPr>
            <a:r>
              <a:rPr lang="en-US" dirty="0">
                <a:solidFill>
                  <a:srgbClr val="000000"/>
                </a:solidFill>
              </a:rPr>
              <a:t>Insert photo</a:t>
            </a:r>
            <a:endParaRPr lang="en-US" dirty="0"/>
          </a:p>
        </p:txBody>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jpeg"/><Relationship Id="rId2" Type="http://schemas.openxmlformats.org/officeDocument/2006/relationships/image" Target="../media/image-1-2.png"/><Relationship Id="rId3" Type="http://schemas.openxmlformats.org/officeDocument/2006/relationships/slideLayout" Target="../slideLayouts/slideLayout5.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2.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jpeg"/><Relationship Id="rId2" Type="http://schemas.openxmlformats.org/officeDocument/2006/relationships/image" Target="../media/image-5-2.png"/><Relationship Id="rId3" Type="http://schemas.openxmlformats.org/officeDocument/2006/relationships/slideLayout" Target="../slideLayouts/slideLayout5.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2.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2.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jpeg"/><Relationship Id="rId2" Type="http://schemas.openxmlformats.org/officeDocument/2006/relationships/image" Target="../media/image-9-2.png"/><Relationship Id="rId3" Type="http://schemas.openxmlformats.org/officeDocument/2006/relationships/slideLayout" Target="../slideLayouts/slideLayout5.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0-10.png"/><Relationship Id="rId11" Type="http://schemas.openxmlformats.org/officeDocument/2006/relationships/image" Target="../media/image-10-11.png"/><Relationship Id="rId12" Type="http://schemas.openxmlformats.org/officeDocument/2006/relationships/image" Target="../media/image-10-12.png"/><Relationship Id="rId13" Type="http://schemas.openxmlformats.org/officeDocument/2006/relationships/image" Target="../media/image-10-13.png"/><Relationship Id="rId14" Type="http://schemas.openxmlformats.org/officeDocument/2006/relationships/image" Target="../media/image-10-14.png"/><Relationship Id="rId15" Type="http://schemas.openxmlformats.org/officeDocument/2006/relationships/image" Target="../media/image-10-15.png"/><Relationship Id="rId16" Type="http://schemas.openxmlformats.org/officeDocument/2006/relationships/slideLayout" Target="../slideLayouts/slideLayout2.xml"/><Relationship Id="rId1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2.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jpe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slideLayout" Target="../slideLayouts/slideLayout2.xml"/><Relationship Id="rId1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jpe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slideLayout" Target="../slideLayouts/slideLayout2.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jpe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2.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jpeg"/><Relationship Id="rId8" Type="http://schemas.openxmlformats.org/officeDocument/2006/relationships/image" Target="../media/image-15-8.jpeg"/><Relationship Id="rId9" Type="http://schemas.openxmlformats.org/officeDocument/2006/relationships/image" Target="../media/image-15-9.jpeg"/><Relationship Id="rId10" Type="http://schemas.openxmlformats.org/officeDocument/2006/relationships/slideLayout" Target="../slideLayouts/slideLayout2.xml"/><Relationship Id="rId11"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jpeg"/><Relationship Id="rId2" Type="http://schemas.openxmlformats.org/officeDocument/2006/relationships/image" Target="../media/image-16-2.png"/><Relationship Id="rId3" Type="http://schemas.openxmlformats.org/officeDocument/2006/relationships/slideLayout" Target="../slideLayouts/slideLayout5.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jpeg"/><Relationship Id="rId7" Type="http://schemas.openxmlformats.org/officeDocument/2006/relationships/image" Target="../media/image-17-7.jpeg"/><Relationship Id="rId8" Type="http://schemas.openxmlformats.org/officeDocument/2006/relationships/image" Target="../media/image-17-8.jpeg"/><Relationship Id="rId9" Type="http://schemas.openxmlformats.org/officeDocument/2006/relationships/slideLayout" Target="../slideLayouts/slideLayout2.xml"/><Relationship Id="rId10"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2.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jpeg"/><Relationship Id="rId6" Type="http://schemas.openxmlformats.org/officeDocument/2006/relationships/slideLayout" Target="../slideLayouts/slideLayout2.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jpg"/><Relationship Id="rId7" Type="http://schemas.openxmlformats.org/officeDocument/2006/relationships/slideLayout" Target="../slideLayouts/slideLayout2.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jp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image" Target="../media/image-21-8.png"/><Relationship Id="rId9" Type="http://schemas.openxmlformats.org/officeDocument/2006/relationships/slideLayout" Target="../slideLayouts/slideLayout2.xml"/><Relationship Id="rId10"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image" Target="../media/image-22-2.png"/><Relationship Id="rId3" Type="http://schemas.openxmlformats.org/officeDocument/2006/relationships/image" Target="../media/image-22-3.jpg"/><Relationship Id="rId4" Type="http://schemas.openxmlformats.org/officeDocument/2006/relationships/image" Target="../media/image-22-4.png"/><Relationship Id="rId5" Type="http://schemas.openxmlformats.org/officeDocument/2006/relationships/image" Target="../media/image-22-5.jpg"/><Relationship Id="rId6" Type="http://schemas.openxmlformats.org/officeDocument/2006/relationships/image" Target="../media/image-22-6.jpg"/><Relationship Id="rId7" Type="http://schemas.openxmlformats.org/officeDocument/2006/relationships/image" Target="../media/image-22-7.png"/><Relationship Id="rId8" Type="http://schemas.openxmlformats.org/officeDocument/2006/relationships/image" Target="../media/image-22-8.jpg"/><Relationship Id="rId9" Type="http://schemas.openxmlformats.org/officeDocument/2006/relationships/image" Target="../media/image-22-9.jpg"/><Relationship Id="rId10" Type="http://schemas.openxmlformats.org/officeDocument/2006/relationships/image" Target="../media/image-22-10.jpg"/><Relationship Id="rId11" Type="http://schemas.openxmlformats.org/officeDocument/2006/relationships/image" Target="../media/image-22-11.png"/><Relationship Id="rId12" Type="http://schemas.openxmlformats.org/officeDocument/2006/relationships/image" Target="../media/image-22-12.png"/><Relationship Id="rId13" Type="http://schemas.openxmlformats.org/officeDocument/2006/relationships/image" Target="../media/image-22-13.jpg"/><Relationship Id="rId14" Type="http://schemas.openxmlformats.org/officeDocument/2006/relationships/image" Target="../media/image-22-14.png"/><Relationship Id="rId15" Type="http://schemas.openxmlformats.org/officeDocument/2006/relationships/image" Target="../media/image-22-15.png"/><Relationship Id="rId16" Type="http://schemas.openxmlformats.org/officeDocument/2006/relationships/image" Target="../media/image-22-16.png"/><Relationship Id="rId17" Type="http://schemas.openxmlformats.org/officeDocument/2006/relationships/image" Target="../media/image-22-17.png"/><Relationship Id="rId18" Type="http://schemas.openxmlformats.org/officeDocument/2006/relationships/image" Target="../media/image-22-18.png"/><Relationship Id="rId19" Type="http://schemas.openxmlformats.org/officeDocument/2006/relationships/image" Target="../media/image-22-19.png"/><Relationship Id="rId20" Type="http://schemas.openxmlformats.org/officeDocument/2006/relationships/image" Target="../media/image-22-20.png"/><Relationship Id="rId21" Type="http://schemas.openxmlformats.org/officeDocument/2006/relationships/image" Target="../media/image-22-21.png"/><Relationship Id="rId22" Type="http://schemas.openxmlformats.org/officeDocument/2006/relationships/slideLayout" Target="../slideLayouts/slideLayout2.xml"/><Relationship Id="rId2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slideLayout" Target="../slideLayouts/slideLayout2.xml"/><Relationship Id="rId6"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image" Target="../media/image-25-2.jpeg"/><Relationship Id="rId3" Type="http://schemas.openxmlformats.org/officeDocument/2006/relationships/image" Target="../media/image-25-3.jpeg"/><Relationship Id="rId4" Type="http://schemas.openxmlformats.org/officeDocument/2006/relationships/image" Target="../media/image-25-4.jpeg"/><Relationship Id="rId5" Type="http://schemas.openxmlformats.org/officeDocument/2006/relationships/slideLayout" Target="../slideLayouts/slideLayout2.xml"/><Relationship Id="rId6"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image" Target="../media/image-26-2.jpeg"/><Relationship Id="rId3" Type="http://schemas.openxmlformats.org/officeDocument/2006/relationships/image" Target="../media/image-26-3.jpeg"/><Relationship Id="rId4" Type="http://schemas.openxmlformats.org/officeDocument/2006/relationships/image" Target="../media/image-26-4.jpeg"/><Relationship Id="rId5" Type="http://schemas.openxmlformats.org/officeDocument/2006/relationships/slideLayout" Target="../slideLayouts/slideLayout2.xml"/><Relationship Id="rId6"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image" Target="../media/image-27-2.jpeg"/><Relationship Id="rId3" Type="http://schemas.openxmlformats.org/officeDocument/2006/relationships/image" Target="../media/image-27-3.jpeg"/><Relationship Id="rId4" Type="http://schemas.openxmlformats.org/officeDocument/2006/relationships/image" Target="../media/image-27-4.jpeg"/><Relationship Id="rId5" Type="http://schemas.openxmlformats.org/officeDocument/2006/relationships/slideLayout" Target="../slideLayouts/slideLayout2.xml"/><Relationship Id="rId6"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slideLayout" Target="../slideLayouts/slideLayout2.xml"/><Relationship Id="rId7"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Slide-29-image-1.jpe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image" Target="../media/image-29-6.png"/><Relationship Id="rId7" Type="http://schemas.openxmlformats.org/officeDocument/2006/relationships/image" Target="../media/image-29-7.png"/><Relationship Id="rId8" Type="http://schemas.openxmlformats.org/officeDocument/2006/relationships/image" Target="../media/image-29-8.png"/><Relationship Id="rId9" Type="http://schemas.openxmlformats.org/officeDocument/2006/relationships/slideLayout" Target="../slideLayouts/slideLayout5.xml"/><Relationship Id="rId10"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A1|logo" descr="/home/claude/prof/img/mmt_logo_disk.png">    </p:cNvPr>
          <p:cNvPicPr>
            <a:picLocks noChangeAspect="1"/>
          </p:cNvPicPr>
          <p:nvPr/>
        </p:nvPicPr>
        <p:blipFill>
          <a:blip r:embed="rId2"/>
          <a:stretch>
            <a:fillRect/>
          </a:stretch>
        </p:blipFill>
        <p:spPr>
          <a:xfrm>
            <a:off x="640080" y="548640"/>
            <a:ext cx="868680" cy="868680"/>
          </a:xfrm>
          <a:prstGeom prst="rect">
            <a:avLst/>
          </a:prstGeom>
        </p:spPr>
      </p:pic>
      <p:sp>
        <p:nvSpPr>
          <p:cNvPr id="3" name="A1|brand"/>
          <p:cNvSpPr txBox="1"/>
          <p:nvPr/>
        </p:nvSpPr>
        <p:spPr>
          <a:xfrm>
            <a:off x="1691640" y="621792"/>
            <a:ext cx="4114800" cy="731520"/>
          </a:xfrm>
          <a:prstGeom prst="rect">
            <a:avLst/>
          </a:prstGeom>
          <a:noFill/>
          <a:ln/>
        </p:spPr>
        <p:txBody>
          <a:bodyPr wrap="square" lIns="0" tIns="0" rIns="0" bIns="0" rtlCol="0" anchor="ctr"/>
          <a:lstStyle/>
          <a:p>
            <a:pPr indent="0" marL="0">
              <a:buNone/>
            </a:pPr>
            <a:r>
              <a:rPr lang="en-US" sz="1200" b="1" spc="300" kern="0" dirty="0">
                <a:solidFill>
                  <a:schemeClr val="tx1"/>
                </a:solidFill>
                <a:latin typeface="Poppins" pitchFamily="34" charset="0"/>
                <a:ea typeface="Poppins" pitchFamily="34" charset="-122"/>
                <a:cs typeface="Poppins" pitchFamily="34" charset="-120"/>
              </a:rPr>
              <a:t>MAHD AL MUSTAQBAL</a:t>
            </a:r>
            <a:endParaRPr lang="en-US" sz="1200" dirty="0"/>
          </a:p>
          <a:p>
            <a:pPr indent="0" marL="0">
              <a:buNone/>
            </a:pPr>
            <a:r>
              <a:rPr lang="en-US" sz="1200" dirty="0">
                <a:solidFill>
                  <a:schemeClr val="accent5"/>
                </a:solidFill>
                <a:latin typeface="Poppins" pitchFamily="34" charset="0"/>
                <a:ea typeface="Poppins" pitchFamily="34" charset="-122"/>
                <a:cs typeface="Poppins" pitchFamily="34" charset="-120"/>
              </a:rPr>
              <a:t>MMT Cleaning Services</a:t>
            </a:r>
            <a:endParaRPr lang="en-US" sz="1200" dirty="0"/>
          </a:p>
        </p:txBody>
      </p:sp>
      <p:sp>
        <p:nvSpPr>
          <p:cNvPr id="4" name="A2|eyebrow"/>
          <p:cNvSpPr txBox="1"/>
          <p:nvPr/>
        </p:nvSpPr>
        <p:spPr>
          <a:xfrm>
            <a:off x="640080" y="1874520"/>
            <a:ext cx="5486400" cy="320040"/>
          </a:xfrm>
          <a:prstGeom prst="rect">
            <a:avLst/>
          </a:prstGeom>
          <a:noFill/>
          <a:ln/>
        </p:spPr>
        <p:txBody>
          <a:bodyPr wrap="square" lIns="0" tIns="0" rIns="0" bIns="0" rtlCol="0" anchor="ctr"/>
          <a:lstStyle/>
          <a:p>
            <a:pPr indent="0" marL="0">
              <a:buNone/>
            </a:pPr>
            <a:r>
              <a:rPr lang="en-US" sz="1200" b="1" spc="500" kern="0" dirty="0">
                <a:solidFill>
                  <a:schemeClr val="accent1"/>
                </a:solidFill>
                <a:latin typeface="Poppins" pitchFamily="34" charset="0"/>
                <a:ea typeface="Poppins" pitchFamily="34" charset="-122"/>
                <a:cs typeface="Poppins" pitchFamily="34" charset="-120"/>
              </a:rPr>
              <a:t>COMPANY PROFILE  ·  2026</a:t>
            </a:r>
            <a:endParaRPr lang="en-US" sz="1200" dirty="0"/>
          </a:p>
        </p:txBody>
      </p:sp>
      <p:sp>
        <p:nvSpPr>
          <p:cNvPr id="5" name="A3|headline 1"/>
          <p:cNvSpPr txBox="1"/>
          <p:nvPr/>
        </p:nvSpPr>
        <p:spPr>
          <a:xfrm>
            <a:off x="640080" y="2286000"/>
            <a:ext cx="6217920" cy="914400"/>
          </a:xfrm>
          <a:prstGeom prst="rect">
            <a:avLst/>
          </a:prstGeom>
          <a:noFill/>
          <a:ln/>
        </p:spPr>
        <p:txBody>
          <a:bodyPr wrap="square" lIns="0" tIns="0" rIns="0" bIns="0" rtlCol="0" anchor="ctr"/>
          <a:lstStyle/>
          <a:p>
            <a:pPr indent="0" marL="0">
              <a:buNone/>
            </a:pPr>
            <a:r>
              <a:rPr lang="en-US" sz="5600" b="1" dirty="0">
                <a:solidFill>
                  <a:schemeClr val="tx1"/>
                </a:solidFill>
                <a:latin typeface="Poppins" pitchFamily="34" charset="0"/>
                <a:ea typeface="Poppins" pitchFamily="34" charset="-122"/>
                <a:cs typeface="Poppins" pitchFamily="34" charset="-120"/>
              </a:rPr>
              <a:t>Cleaner spaces.</a:t>
            </a:r>
            <a:endParaRPr lang="en-US" sz="5600" dirty="0"/>
          </a:p>
        </p:txBody>
      </p:sp>
      <p:sp>
        <p:nvSpPr>
          <p:cNvPr id="6" name="A4|headline 2"/>
          <p:cNvSpPr txBox="1"/>
          <p:nvPr/>
        </p:nvSpPr>
        <p:spPr>
          <a:xfrm>
            <a:off x="640080" y="3127248"/>
            <a:ext cx="6217920" cy="914400"/>
          </a:xfrm>
          <a:prstGeom prst="rect">
            <a:avLst/>
          </a:prstGeom>
          <a:noFill/>
          <a:ln/>
        </p:spPr>
        <p:txBody>
          <a:bodyPr wrap="square" lIns="0" tIns="0" rIns="0" bIns="0" rtlCol="0" anchor="ctr"/>
          <a:lstStyle/>
          <a:p>
            <a:pPr indent="0" marL="0">
              <a:buNone/>
            </a:pPr>
            <a:r>
              <a:rPr lang="en-US" sz="5600" b="1" dirty="0">
                <a:solidFill>
                  <a:schemeClr val="accent1"/>
                </a:solidFill>
                <a:latin typeface="Poppins" pitchFamily="34" charset="0"/>
                <a:ea typeface="Poppins" pitchFamily="34" charset="-122"/>
                <a:cs typeface="Poppins" pitchFamily="34" charset="-120"/>
              </a:rPr>
              <a:t>Healthier lives.</a:t>
            </a:r>
            <a:endParaRPr lang="en-US" sz="5600" dirty="0"/>
          </a:p>
        </p:txBody>
      </p:sp>
      <p:sp>
        <p:nvSpPr>
          <p:cNvPr id="7" name="A5|tagline"/>
          <p:cNvSpPr txBox="1"/>
          <p:nvPr/>
        </p:nvSpPr>
        <p:spPr>
          <a:xfrm>
            <a:off x="640080" y="4206240"/>
            <a:ext cx="5120640" cy="822960"/>
          </a:xfrm>
          <a:prstGeom prst="rect">
            <a:avLst/>
          </a:prstGeom>
          <a:noFill/>
          <a:ln/>
        </p:spPr>
        <p:txBody>
          <a:bodyPr wrap="square" lIns="0" tIns="0" rIns="0" bIns="0" rtlCol="0" anchor="ctr"/>
          <a:lstStyle/>
          <a:p>
            <a:pPr indent="0" marL="0">
              <a:lnSpc>
                <a:spcPct val="115000"/>
              </a:lnSpc>
              <a:buNone/>
            </a:pPr>
            <a:r>
              <a:rPr lang="en-US" sz="1500" dirty="0">
                <a:solidFill>
                  <a:schemeClr val="accent5"/>
                </a:solidFill>
                <a:latin typeface="Poppins" pitchFamily="34" charset="0"/>
                <a:ea typeface="Poppins" pitchFamily="34" charset="-122"/>
                <a:cs typeface="Poppins" pitchFamily="34" charset="-120"/>
              </a:rPr>
              <a:t>Oman's trusted partner for professional residential, commercial and facade cleaning — since 2006.</a:t>
            </a:r>
            <a:endParaRPr lang="en-US" sz="1500" dirty="0"/>
          </a:p>
        </p:txBody>
      </p:sp>
      <p:sp>
        <p:nvSpPr>
          <p:cNvPr id="8" name="A6|chip"/>
          <p:cNvSpPr/>
          <p:nvPr/>
        </p:nvSpPr>
        <p:spPr>
          <a:xfrm>
            <a:off x="640080" y="5669280"/>
            <a:ext cx="1325880" cy="420624"/>
          </a:xfrm>
          <a:prstGeom prst="roundRect">
            <a:avLst>
              <a:gd name="adj" fmla="val 50000"/>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9" name="A6|chip text"/>
          <p:cNvSpPr txBox="1"/>
          <p:nvPr/>
        </p:nvSpPr>
        <p:spPr>
          <a:xfrm>
            <a:off x="640080" y="5669280"/>
            <a:ext cx="1325880" cy="420624"/>
          </a:xfrm>
          <a:prstGeom prst="rect">
            <a:avLst/>
          </a:prstGeom>
          <a:noFill/>
          <a:ln/>
        </p:spPr>
        <p:txBody>
          <a:bodyPr wrap="square" lIns="0" tIns="0" rIns="0" bIns="0" rtlCol="0" anchor="ctr"/>
          <a:lstStyle/>
          <a:p>
            <a:pPr algn="ctr" indent="0" marL="0">
              <a:buNone/>
            </a:pPr>
            <a:r>
              <a:rPr lang="en-US" sz="1100" b="1" dirty="0">
                <a:solidFill>
                  <a:schemeClr val="tx1"/>
                </a:solidFill>
                <a:latin typeface="Poppins" pitchFamily="34" charset="0"/>
                <a:ea typeface="Poppins" pitchFamily="34" charset="-122"/>
                <a:cs typeface="Poppins" pitchFamily="34" charset="-120"/>
              </a:rPr>
              <a:t>Since 2006</a:t>
            </a:r>
            <a:endParaRPr lang="en-US" sz="1100" dirty="0"/>
          </a:p>
        </p:txBody>
      </p:sp>
      <p:sp>
        <p:nvSpPr>
          <p:cNvPr id="10" name="A6|chip"/>
          <p:cNvSpPr/>
          <p:nvPr/>
        </p:nvSpPr>
        <p:spPr>
          <a:xfrm>
            <a:off x="2130552" y="5669280"/>
            <a:ext cx="2286000" cy="420624"/>
          </a:xfrm>
          <a:prstGeom prst="roundRect">
            <a:avLst>
              <a:gd name="adj" fmla="val 50000"/>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11" name="A6|chip text"/>
          <p:cNvSpPr txBox="1"/>
          <p:nvPr/>
        </p:nvSpPr>
        <p:spPr>
          <a:xfrm>
            <a:off x="2130552" y="5669280"/>
            <a:ext cx="2286000" cy="420624"/>
          </a:xfrm>
          <a:prstGeom prst="rect">
            <a:avLst/>
          </a:prstGeom>
          <a:noFill/>
          <a:ln/>
        </p:spPr>
        <p:txBody>
          <a:bodyPr wrap="square" lIns="0" tIns="0" rIns="0" bIns="0" rtlCol="0" anchor="ctr"/>
          <a:lstStyle/>
          <a:p>
            <a:pPr algn="ctr" indent="0" marL="0">
              <a:buNone/>
            </a:pPr>
            <a:r>
              <a:rPr lang="en-US" sz="1100" b="1" dirty="0">
                <a:solidFill>
                  <a:schemeClr val="tx1"/>
                </a:solidFill>
                <a:latin typeface="Poppins" pitchFamily="34" charset="0"/>
                <a:ea typeface="Poppins" pitchFamily="34" charset="-122"/>
                <a:cs typeface="Poppins" pitchFamily="34" charset="-120"/>
              </a:rPr>
              <a:t>Muscat · Duqm · Salalah</a:t>
            </a:r>
            <a:endParaRPr lang="en-US" sz="1100" dirty="0"/>
          </a:p>
        </p:txBody>
      </p:sp>
      <p:sp>
        <p:nvSpPr>
          <p:cNvPr id="12" name="A6|chip"/>
          <p:cNvSpPr/>
          <p:nvPr/>
        </p:nvSpPr>
        <p:spPr>
          <a:xfrm>
            <a:off x="4581144" y="5669280"/>
            <a:ext cx="1874520" cy="420624"/>
          </a:xfrm>
          <a:prstGeom prst="roundRect">
            <a:avLst>
              <a:gd name="adj" fmla="val 50000"/>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13" name="A6|chip text"/>
          <p:cNvSpPr txBox="1"/>
          <p:nvPr/>
        </p:nvSpPr>
        <p:spPr>
          <a:xfrm>
            <a:off x="4581144" y="5669280"/>
            <a:ext cx="1874520" cy="420624"/>
          </a:xfrm>
          <a:prstGeom prst="rect">
            <a:avLst/>
          </a:prstGeom>
          <a:noFill/>
          <a:ln/>
        </p:spPr>
        <p:txBody>
          <a:bodyPr wrap="square" lIns="0" tIns="0" rIns="0" bIns="0" rtlCol="0" anchor="ctr"/>
          <a:lstStyle/>
          <a:p>
            <a:pPr algn="ctr" indent="0" marL="0">
              <a:buNone/>
            </a:pPr>
            <a:r>
              <a:rPr lang="en-US" sz="1100" b="1" dirty="0">
                <a:solidFill>
                  <a:schemeClr val="tx1"/>
                </a:solidFill>
                <a:latin typeface="Poppins" pitchFamily="34" charset="0"/>
                <a:ea typeface="Poppins" pitchFamily="34" charset="-122"/>
                <a:cs typeface="Poppins" pitchFamily="34" charset="-120"/>
              </a:rPr>
              <a:t>www.mmt-om.com</a:t>
            </a:r>
            <a:endParaRPr lang="en-US" sz="1100" dirty="0"/>
          </a:p>
        </p:txBody>
      </p:sp>
      <p:sp>
        <p:nvSpPr>
          <p:cNvPr id="14" name="A6|trusted by"/>
          <p:cNvSpPr txBox="1"/>
          <p:nvPr/>
        </p:nvSpPr>
        <p:spPr>
          <a:xfrm>
            <a:off x="640080" y="5074920"/>
            <a:ext cx="6035040" cy="365760"/>
          </a:xfrm>
          <a:prstGeom prst="rect">
            <a:avLst/>
          </a:prstGeom>
          <a:noFill/>
          <a:ln/>
        </p:spPr>
        <p:txBody>
          <a:bodyPr wrap="square" lIns="0" tIns="0" rIns="0" bIns="0" rtlCol="0" anchor="ctr"/>
          <a:lstStyle/>
          <a:p>
            <a:pPr indent="0" marL="0">
              <a:buNone/>
            </a:pPr>
            <a:r>
              <a:rPr lang="en-US" sz="1100" b="1" spc="300" kern="0" dirty="0">
                <a:solidFill>
                  <a:schemeClr val="accent1"/>
                </a:solidFill>
                <a:latin typeface="Poppins" pitchFamily="34" charset="0"/>
                <a:ea typeface="Poppins" pitchFamily="34" charset="-122"/>
                <a:cs typeface="Poppins" pitchFamily="34" charset="-120"/>
              </a:rPr>
              <a:t>TRUSTED BY  </a:t>
            </a:r>
            <a:pPr indent="0" marL="0">
              <a:buNone/>
            </a:pPr>
            <a:r>
              <a:rPr lang="en-US" sz="1100" b="1" dirty="0">
                <a:solidFill>
                  <a:schemeClr val="tx1"/>
                </a:solidFill>
                <a:latin typeface="Poppins" pitchFamily="34" charset="0"/>
                <a:ea typeface="Poppins" pitchFamily="34" charset="-122"/>
                <a:cs typeface="Poppins" pitchFamily="34" charset="-120"/>
              </a:rPr>
              <a:t>The St. Regis Al Mouj  ·  Mandarin Oriental Muscat</a:t>
            </a:r>
            <a:pPr indent="0" marL="0">
              <a:buNone/>
            </a:pPr>
            <a:r>
              <a:rPr lang="en-US" sz="1100" dirty="0">
                <a:solidFill>
                  <a:srgbClr val="C9A54C"/>
                </a:solidFill>
                <a:latin typeface="Poppins" pitchFamily="34" charset="0"/>
                <a:ea typeface="Poppins" pitchFamily="34" charset="-122"/>
                <a:cs typeface="Poppins" pitchFamily="34" charset="-120"/>
              </a:rPr>
              <a:t>   ★★★★★</a:t>
            </a:r>
            <a:endParaRPr lang="en-US" sz="11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26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grpId="0" nodeType="withEffect">
                                  <p:stCondLst>
                                    <p:cond delay="52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78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104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13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130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130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130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13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grpId="0" nodeType="withEffect">
                                  <p:stCondLst>
                                    <p:cond delay="130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grpId="0" nodeType="withEffect">
                                  <p:stCondLst>
                                    <p:cond delay="13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A1|eyebrow"/>
          <p:cNvSpPr txBox="1"/>
          <p:nvPr/>
        </p:nvSpPr>
        <p:spPr>
          <a:xfrm>
            <a:off x="640080" y="502920"/>
            <a:ext cx="68580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INSIDE THIS PROFILE</a:t>
            </a:r>
            <a:endParaRPr lang="en-US" sz="1050" dirty="0"/>
          </a:p>
        </p:txBody>
      </p:sp>
      <p:sp>
        <p:nvSpPr>
          <p:cNvPr id="3" name="A1|title"/>
          <p:cNvSpPr txBox="1"/>
          <p:nvPr/>
        </p:nvSpPr>
        <p:spPr>
          <a:xfrm>
            <a:off x="640080" y="832104"/>
            <a:ext cx="6858000" cy="1143000"/>
          </a:xfrm>
          <a:prstGeom prst="rect">
            <a:avLst/>
          </a:prstGeom>
          <a:noFill/>
          <a:ln/>
        </p:spPr>
        <p:txBody>
          <a:bodyPr wrap="square" lIns="0" tIns="0" rIns="0" bIns="0" rtlCol="0" anchor="t"/>
          <a:lstStyle/>
          <a:p>
            <a:pPr indent="0" marL="0">
              <a:lnSpc>
                <a:spcPct val="95000"/>
              </a:lnSpc>
              <a:buNone/>
            </a:pPr>
            <a:r>
              <a:rPr lang="en-US" sz="4400" b="1" dirty="0">
                <a:solidFill>
                  <a:schemeClr val="tx1"/>
                </a:solidFill>
                <a:latin typeface="Poppins" pitchFamily="34" charset="0"/>
                <a:ea typeface="Poppins" pitchFamily="34" charset="-122"/>
                <a:cs typeface="Poppins" pitchFamily="34" charset="-120"/>
              </a:rPr>
              <a:t>Contents</a:t>
            </a:r>
            <a:endParaRPr lang="en-US" sz="4400" dirty="0"/>
          </a:p>
        </p:txBody>
      </p:sp>
      <p:sp>
        <p:nvSpPr>
          <p:cNvPr id="4" name="A2|intro"/>
          <p:cNvSpPr txBox="1"/>
          <p:nvPr/>
        </p:nvSpPr>
        <p:spPr>
          <a:xfrm>
            <a:off x="640080" y="2011680"/>
            <a:ext cx="4206240" cy="822960"/>
          </a:xfrm>
          <a:prstGeom prst="rect">
            <a:avLst/>
          </a:prstGeom>
          <a:noFill/>
          <a:ln/>
        </p:spPr>
        <p:txBody>
          <a:bodyPr wrap="square" lIns="0" tIns="0" rIns="0" bIns="0" rtlCol="0" anchor="ctr"/>
          <a:lstStyle/>
          <a:p>
            <a:pPr indent="0" marL="0">
              <a:lnSpc>
                <a:spcPct val="115000"/>
              </a:lnSpc>
              <a:buNone/>
            </a:pPr>
            <a:r>
              <a:rPr lang="en-US" sz="1400" dirty="0">
                <a:solidFill>
                  <a:schemeClr val="accent5"/>
                </a:solidFill>
                <a:latin typeface="Poppins" pitchFamily="34" charset="0"/>
                <a:ea typeface="Poppins" pitchFamily="34" charset="-122"/>
                <a:cs typeface="Poppins" pitchFamily="34" charset="-120"/>
              </a:rPr>
              <a:t>A complete look at who we are, what we do and the clients who trust us across Oman.</a:t>
            </a:r>
            <a:endParaRPr lang="en-US" sz="1400" dirty="0"/>
          </a:p>
        </p:txBody>
      </p:sp>
      <p:pic>
        <p:nvPicPr>
          <p:cNvPr id="5" name="A3|photo crew" descr="preencoded.png">    </p:cNvPr>
          <p:cNvPicPr>
            <a:picLocks noChangeAspect="1"/>
          </p:cNvPicPr>
          <p:nvPr/>
        </p:nvPicPr>
        <p:blipFill>
          <a:blip r:embed="rId1"/>
          <a:stretch>
            <a:fillRect/>
          </a:stretch>
        </p:blipFill>
        <p:spPr>
          <a:xfrm>
            <a:off x="640080" y="3337560"/>
            <a:ext cx="1965960" cy="2514600"/>
          </a:xfrm>
          <a:prstGeom prst="rect">
            <a:avLst/>
          </a:prstGeom>
        </p:spPr>
      </p:pic>
      <p:pic>
        <p:nvPicPr>
          <p:cNvPr id="6" name="A3|photo facade" descr="preencoded.png">    </p:cNvPr>
          <p:cNvPicPr>
            <a:picLocks noChangeAspect="1"/>
          </p:cNvPicPr>
          <p:nvPr/>
        </p:nvPicPr>
        <p:blipFill>
          <a:blip r:embed="rId2"/>
          <a:stretch>
            <a:fillRect/>
          </a:stretch>
        </p:blipFill>
        <p:spPr>
          <a:xfrm>
            <a:off x="2743200" y="3337560"/>
            <a:ext cx="2103120" cy="2514600"/>
          </a:xfrm>
          <a:prstGeom prst="rect">
            <a:avLst/>
          </a:prstGeom>
        </p:spPr>
      </p:pic>
      <p:sp>
        <p:nvSpPr>
          <p:cNvPr id="7" name="A4|toc num"/>
          <p:cNvSpPr txBox="1"/>
          <p:nvPr/>
        </p:nvSpPr>
        <p:spPr>
          <a:xfrm>
            <a:off x="5852160" y="868680"/>
            <a:ext cx="1005840" cy="685800"/>
          </a:xfrm>
          <a:prstGeom prst="rect">
            <a:avLst/>
          </a:prstGeom>
          <a:noFill/>
          <a:ln/>
        </p:spPr>
        <p:txBody>
          <a:bodyPr wrap="square" lIns="0" tIns="0" rIns="0" bIns="0" rtlCol="0" anchor="ctr"/>
          <a:lstStyle/>
          <a:p>
            <a:pPr indent="0" marL="0">
              <a:buNone/>
            </a:pPr>
            <a:r>
              <a:rPr lang="en-US" sz="3400" b="1" dirty="0">
                <a:solidFill>
                  <a:schemeClr val="accent1"/>
                </a:solidFill>
                <a:latin typeface="Poppins" pitchFamily="34" charset="0"/>
                <a:ea typeface="Poppins" pitchFamily="34" charset="-122"/>
                <a:cs typeface="Poppins" pitchFamily="34" charset="-120"/>
              </a:rPr>
              <a:t>01</a:t>
            </a:r>
            <a:endParaRPr lang="en-US" sz="3400" dirty="0"/>
          </a:p>
        </p:txBody>
      </p:sp>
      <p:sp>
        <p:nvSpPr>
          <p:cNvPr id="8" name="A4|toc label"/>
          <p:cNvSpPr txBox="1"/>
          <p:nvPr/>
        </p:nvSpPr>
        <p:spPr>
          <a:xfrm>
            <a:off x="6949440" y="868680"/>
            <a:ext cx="3657600" cy="685800"/>
          </a:xfrm>
          <a:prstGeom prst="rect">
            <a:avLst/>
          </a:prstGeom>
          <a:noFill/>
          <a:ln/>
        </p:spPr>
        <p:txBody>
          <a:bodyPr wrap="square" lIns="0" tIns="0" rIns="0" bIns="0" rtlCol="0" anchor="ctr"/>
          <a:lstStyle/>
          <a:p>
            <a:pPr indent="0" marL="0">
              <a:buNone/>
            </a:pPr>
            <a:r>
              <a:rPr lang="en-US" sz="1900" b="1" dirty="0">
                <a:solidFill>
                  <a:schemeClr val="tx1"/>
                </a:solidFill>
                <a:latin typeface="Poppins" pitchFamily="34" charset="0"/>
                <a:ea typeface="Poppins" pitchFamily="34" charset="-122"/>
                <a:cs typeface="Poppins" pitchFamily="34" charset="-120"/>
              </a:rPr>
              <a:t>Leadership messages</a:t>
            </a:r>
            <a:endParaRPr lang="en-US" sz="1900" dirty="0"/>
          </a:p>
        </p:txBody>
      </p:sp>
      <p:sp>
        <p:nvSpPr>
          <p:cNvPr id="9" name="A4|toc page"/>
          <p:cNvSpPr txBox="1"/>
          <p:nvPr/>
        </p:nvSpPr>
        <p:spPr>
          <a:xfrm>
            <a:off x="10607040" y="868680"/>
            <a:ext cx="960120" cy="685800"/>
          </a:xfrm>
          <a:prstGeom prst="rect">
            <a:avLst/>
          </a:prstGeom>
          <a:noFill/>
          <a:ln/>
        </p:spPr>
        <p:txBody>
          <a:bodyPr wrap="square" lIns="0" tIns="0" rIns="0" bIns="0" rtlCol="0" anchor="ctr"/>
          <a:lstStyle/>
          <a:p>
            <a:pPr algn="r" indent="0" marL="0">
              <a:buNone/>
            </a:pPr>
            <a:r>
              <a:rPr lang="en-US" sz="1100" dirty="0">
                <a:solidFill>
                  <a:schemeClr val="accent5"/>
                </a:solidFill>
                <a:latin typeface="Poppins" pitchFamily="34" charset="0"/>
                <a:ea typeface="Poppins" pitchFamily="34" charset="-122"/>
                <a:cs typeface="Poppins" pitchFamily="34" charset="-120"/>
              </a:rPr>
              <a:t>p. 03</a:t>
            </a:r>
            <a:endParaRPr lang="en-US" sz="1100" dirty="0"/>
          </a:p>
        </p:txBody>
      </p:sp>
      <p:sp>
        <p:nvSpPr>
          <p:cNvPr id="10" name="A4|toc rule"/>
          <p:cNvSpPr/>
          <p:nvPr/>
        </p:nvSpPr>
        <p:spPr>
          <a:xfrm>
            <a:off x="5852160" y="1645920"/>
            <a:ext cx="5715000" cy="0"/>
          </a:xfrm>
          <a:prstGeom prst="line">
            <a:avLst/>
          </a:prstGeom>
          <a:noFill/>
          <a:ln w="9525">
            <a:solidFill>
              <a:srgbClr val="4CC594">
                <a:alpha val="30000"/>
              </a:srgbClr>
            </a:solidFill>
            <a:prstDash val="solid"/>
          </a:ln>
        </p:spPr>
      </p:sp>
      <p:sp>
        <p:nvSpPr>
          <p:cNvPr id="11" name="A5|toc num"/>
          <p:cNvSpPr txBox="1"/>
          <p:nvPr/>
        </p:nvSpPr>
        <p:spPr>
          <a:xfrm>
            <a:off x="5852160" y="1737360"/>
            <a:ext cx="1005840" cy="685800"/>
          </a:xfrm>
          <a:prstGeom prst="rect">
            <a:avLst/>
          </a:prstGeom>
          <a:noFill/>
          <a:ln/>
        </p:spPr>
        <p:txBody>
          <a:bodyPr wrap="square" lIns="0" tIns="0" rIns="0" bIns="0" rtlCol="0" anchor="ctr"/>
          <a:lstStyle/>
          <a:p>
            <a:pPr indent="0" marL="0">
              <a:buNone/>
            </a:pPr>
            <a:r>
              <a:rPr lang="en-US" sz="3400" b="1" dirty="0">
                <a:solidFill>
                  <a:schemeClr val="accent1"/>
                </a:solidFill>
                <a:latin typeface="Poppins" pitchFamily="34" charset="0"/>
                <a:ea typeface="Poppins" pitchFamily="34" charset="-122"/>
                <a:cs typeface="Poppins" pitchFamily="34" charset="-120"/>
              </a:rPr>
              <a:t>02</a:t>
            </a:r>
            <a:endParaRPr lang="en-US" sz="3400" dirty="0"/>
          </a:p>
        </p:txBody>
      </p:sp>
      <p:sp>
        <p:nvSpPr>
          <p:cNvPr id="12" name="A5|toc label"/>
          <p:cNvSpPr txBox="1"/>
          <p:nvPr/>
        </p:nvSpPr>
        <p:spPr>
          <a:xfrm>
            <a:off x="6949440" y="1737360"/>
            <a:ext cx="3657600" cy="685800"/>
          </a:xfrm>
          <a:prstGeom prst="rect">
            <a:avLst/>
          </a:prstGeom>
          <a:noFill/>
          <a:ln/>
        </p:spPr>
        <p:txBody>
          <a:bodyPr wrap="square" lIns="0" tIns="0" rIns="0" bIns="0" rtlCol="0" anchor="ctr"/>
          <a:lstStyle/>
          <a:p>
            <a:pPr indent="0" marL="0">
              <a:buNone/>
            </a:pPr>
            <a:r>
              <a:rPr lang="en-US" sz="1900" b="1" dirty="0">
                <a:solidFill>
                  <a:schemeClr val="tx1"/>
                </a:solidFill>
                <a:latin typeface="Poppins" pitchFamily="34" charset="0"/>
                <a:ea typeface="Poppins" pitchFamily="34" charset="-122"/>
                <a:cs typeface="Poppins" pitchFamily="34" charset="-120"/>
              </a:rPr>
              <a:t>Who we are</a:t>
            </a:r>
            <a:endParaRPr lang="en-US" sz="1900" dirty="0"/>
          </a:p>
        </p:txBody>
      </p:sp>
      <p:sp>
        <p:nvSpPr>
          <p:cNvPr id="13" name="A5|toc page"/>
          <p:cNvSpPr txBox="1"/>
          <p:nvPr/>
        </p:nvSpPr>
        <p:spPr>
          <a:xfrm>
            <a:off x="10607040" y="1737360"/>
            <a:ext cx="960120" cy="685800"/>
          </a:xfrm>
          <a:prstGeom prst="rect">
            <a:avLst/>
          </a:prstGeom>
          <a:noFill/>
          <a:ln/>
        </p:spPr>
        <p:txBody>
          <a:bodyPr wrap="square" lIns="0" tIns="0" rIns="0" bIns="0" rtlCol="0" anchor="ctr"/>
          <a:lstStyle/>
          <a:p>
            <a:pPr algn="r" indent="0" marL="0">
              <a:buNone/>
            </a:pPr>
            <a:r>
              <a:rPr lang="en-US" sz="1100" dirty="0">
                <a:solidFill>
                  <a:schemeClr val="accent5"/>
                </a:solidFill>
                <a:latin typeface="Poppins" pitchFamily="34" charset="0"/>
                <a:ea typeface="Poppins" pitchFamily="34" charset="-122"/>
                <a:cs typeface="Poppins" pitchFamily="34" charset="-120"/>
              </a:rPr>
              <a:t>p. 05</a:t>
            </a:r>
            <a:endParaRPr lang="en-US" sz="1100" dirty="0"/>
          </a:p>
        </p:txBody>
      </p:sp>
      <p:sp>
        <p:nvSpPr>
          <p:cNvPr id="14" name="A5|toc rule"/>
          <p:cNvSpPr/>
          <p:nvPr/>
        </p:nvSpPr>
        <p:spPr>
          <a:xfrm>
            <a:off x="5852160" y="2514600"/>
            <a:ext cx="5715000" cy="0"/>
          </a:xfrm>
          <a:prstGeom prst="line">
            <a:avLst/>
          </a:prstGeom>
          <a:noFill/>
          <a:ln w="9525">
            <a:solidFill>
              <a:srgbClr val="4CC594">
                <a:alpha val="30000"/>
              </a:srgbClr>
            </a:solidFill>
            <a:prstDash val="solid"/>
          </a:ln>
        </p:spPr>
      </p:sp>
      <p:sp>
        <p:nvSpPr>
          <p:cNvPr id="15" name="A6|toc num"/>
          <p:cNvSpPr txBox="1"/>
          <p:nvPr/>
        </p:nvSpPr>
        <p:spPr>
          <a:xfrm>
            <a:off x="5852160" y="2606040"/>
            <a:ext cx="1005840" cy="685800"/>
          </a:xfrm>
          <a:prstGeom prst="rect">
            <a:avLst/>
          </a:prstGeom>
          <a:noFill/>
          <a:ln/>
        </p:spPr>
        <p:txBody>
          <a:bodyPr wrap="square" lIns="0" tIns="0" rIns="0" bIns="0" rtlCol="0" anchor="ctr"/>
          <a:lstStyle/>
          <a:p>
            <a:pPr indent="0" marL="0">
              <a:buNone/>
            </a:pPr>
            <a:r>
              <a:rPr lang="en-US" sz="3400" b="1" dirty="0">
                <a:solidFill>
                  <a:schemeClr val="accent1"/>
                </a:solidFill>
                <a:latin typeface="Poppins" pitchFamily="34" charset="0"/>
                <a:ea typeface="Poppins" pitchFamily="34" charset="-122"/>
                <a:cs typeface="Poppins" pitchFamily="34" charset="-120"/>
              </a:rPr>
              <a:t>03</a:t>
            </a:r>
            <a:endParaRPr lang="en-US" sz="3400" dirty="0"/>
          </a:p>
        </p:txBody>
      </p:sp>
      <p:sp>
        <p:nvSpPr>
          <p:cNvPr id="16" name="A6|toc label"/>
          <p:cNvSpPr txBox="1"/>
          <p:nvPr/>
        </p:nvSpPr>
        <p:spPr>
          <a:xfrm>
            <a:off x="6949440" y="2606040"/>
            <a:ext cx="3657600" cy="685800"/>
          </a:xfrm>
          <a:prstGeom prst="rect">
            <a:avLst/>
          </a:prstGeom>
          <a:noFill/>
          <a:ln/>
        </p:spPr>
        <p:txBody>
          <a:bodyPr wrap="square" lIns="0" tIns="0" rIns="0" bIns="0" rtlCol="0" anchor="ctr"/>
          <a:lstStyle/>
          <a:p>
            <a:pPr indent="0" marL="0">
              <a:buNone/>
            </a:pPr>
            <a:r>
              <a:rPr lang="en-US" sz="1900" b="1" dirty="0">
                <a:solidFill>
                  <a:schemeClr val="tx1"/>
                </a:solidFill>
                <a:latin typeface="Poppins" pitchFamily="34" charset="0"/>
                <a:ea typeface="Poppins" pitchFamily="34" charset="-122"/>
                <a:cs typeface="Poppins" pitchFamily="34" charset="-120"/>
              </a:rPr>
              <a:t>Our services</a:t>
            </a:r>
            <a:endParaRPr lang="en-US" sz="1900" dirty="0"/>
          </a:p>
        </p:txBody>
      </p:sp>
      <p:sp>
        <p:nvSpPr>
          <p:cNvPr id="17" name="A6|toc page"/>
          <p:cNvSpPr txBox="1"/>
          <p:nvPr/>
        </p:nvSpPr>
        <p:spPr>
          <a:xfrm>
            <a:off x="10607040" y="2606040"/>
            <a:ext cx="960120" cy="685800"/>
          </a:xfrm>
          <a:prstGeom prst="rect">
            <a:avLst/>
          </a:prstGeom>
          <a:noFill/>
          <a:ln/>
        </p:spPr>
        <p:txBody>
          <a:bodyPr wrap="square" lIns="0" tIns="0" rIns="0" bIns="0" rtlCol="0" anchor="ctr"/>
          <a:lstStyle/>
          <a:p>
            <a:pPr algn="r" indent="0" marL="0">
              <a:buNone/>
            </a:pPr>
            <a:r>
              <a:rPr lang="en-US" sz="1100" dirty="0">
                <a:solidFill>
                  <a:schemeClr val="accent5"/>
                </a:solidFill>
                <a:latin typeface="Poppins" pitchFamily="34" charset="0"/>
                <a:ea typeface="Poppins" pitchFamily="34" charset="-122"/>
                <a:cs typeface="Poppins" pitchFamily="34" charset="-120"/>
              </a:rPr>
              <a:t>p. 09</a:t>
            </a:r>
            <a:endParaRPr lang="en-US" sz="1100" dirty="0"/>
          </a:p>
        </p:txBody>
      </p:sp>
      <p:sp>
        <p:nvSpPr>
          <p:cNvPr id="18" name="A6|toc rule"/>
          <p:cNvSpPr/>
          <p:nvPr/>
        </p:nvSpPr>
        <p:spPr>
          <a:xfrm>
            <a:off x="5852160" y="3383280"/>
            <a:ext cx="5715000" cy="0"/>
          </a:xfrm>
          <a:prstGeom prst="line">
            <a:avLst/>
          </a:prstGeom>
          <a:noFill/>
          <a:ln w="9525">
            <a:solidFill>
              <a:srgbClr val="4CC594">
                <a:alpha val="30000"/>
              </a:srgbClr>
            </a:solidFill>
            <a:prstDash val="solid"/>
          </a:ln>
        </p:spPr>
      </p:sp>
      <p:sp>
        <p:nvSpPr>
          <p:cNvPr id="19" name="A7|toc num"/>
          <p:cNvSpPr txBox="1"/>
          <p:nvPr/>
        </p:nvSpPr>
        <p:spPr>
          <a:xfrm>
            <a:off x="5852160" y="3474720"/>
            <a:ext cx="1005840" cy="685800"/>
          </a:xfrm>
          <a:prstGeom prst="rect">
            <a:avLst/>
          </a:prstGeom>
          <a:noFill/>
          <a:ln/>
        </p:spPr>
        <p:txBody>
          <a:bodyPr wrap="square" lIns="0" tIns="0" rIns="0" bIns="0" rtlCol="0" anchor="ctr"/>
          <a:lstStyle/>
          <a:p>
            <a:pPr indent="0" marL="0">
              <a:buNone/>
            </a:pPr>
            <a:r>
              <a:rPr lang="en-US" sz="3400" b="1" dirty="0">
                <a:solidFill>
                  <a:schemeClr val="accent1"/>
                </a:solidFill>
                <a:latin typeface="Poppins" pitchFamily="34" charset="0"/>
                <a:ea typeface="Poppins" pitchFamily="34" charset="-122"/>
                <a:cs typeface="Poppins" pitchFamily="34" charset="-120"/>
              </a:rPr>
              <a:t>04</a:t>
            </a:r>
            <a:endParaRPr lang="en-US" sz="3400" dirty="0"/>
          </a:p>
        </p:txBody>
      </p:sp>
      <p:sp>
        <p:nvSpPr>
          <p:cNvPr id="20" name="A7|toc label"/>
          <p:cNvSpPr txBox="1"/>
          <p:nvPr/>
        </p:nvSpPr>
        <p:spPr>
          <a:xfrm>
            <a:off x="6949440" y="3474720"/>
            <a:ext cx="3657600" cy="685800"/>
          </a:xfrm>
          <a:prstGeom prst="rect">
            <a:avLst/>
          </a:prstGeom>
          <a:noFill/>
          <a:ln/>
        </p:spPr>
        <p:txBody>
          <a:bodyPr wrap="square" lIns="0" tIns="0" rIns="0" bIns="0" rtlCol="0" anchor="ctr"/>
          <a:lstStyle/>
          <a:p>
            <a:pPr indent="0" marL="0">
              <a:buNone/>
            </a:pPr>
            <a:r>
              <a:rPr lang="en-US" sz="1900" b="1" dirty="0">
                <a:solidFill>
                  <a:schemeClr val="tx1"/>
                </a:solidFill>
                <a:latin typeface="Poppins" pitchFamily="34" charset="0"/>
                <a:ea typeface="Poppins" pitchFamily="34" charset="-122"/>
                <a:cs typeface="Poppins" pitchFamily="34" charset="-120"/>
              </a:rPr>
              <a:t>How we deliver</a:t>
            </a:r>
            <a:endParaRPr lang="en-US" sz="1900" dirty="0"/>
          </a:p>
        </p:txBody>
      </p:sp>
      <p:sp>
        <p:nvSpPr>
          <p:cNvPr id="21" name="A7|toc page"/>
          <p:cNvSpPr txBox="1"/>
          <p:nvPr/>
        </p:nvSpPr>
        <p:spPr>
          <a:xfrm>
            <a:off x="10607040" y="3474720"/>
            <a:ext cx="960120" cy="685800"/>
          </a:xfrm>
          <a:prstGeom prst="rect">
            <a:avLst/>
          </a:prstGeom>
          <a:noFill/>
          <a:ln/>
        </p:spPr>
        <p:txBody>
          <a:bodyPr wrap="square" lIns="0" tIns="0" rIns="0" bIns="0" rtlCol="0" anchor="ctr"/>
          <a:lstStyle/>
          <a:p>
            <a:pPr algn="r" indent="0" marL="0">
              <a:buNone/>
            </a:pPr>
            <a:r>
              <a:rPr lang="en-US" sz="1100" dirty="0">
                <a:solidFill>
                  <a:schemeClr val="accent5"/>
                </a:solidFill>
                <a:latin typeface="Poppins" pitchFamily="34" charset="0"/>
                <a:ea typeface="Poppins" pitchFamily="34" charset="-122"/>
                <a:cs typeface="Poppins" pitchFamily="34" charset="-120"/>
              </a:rPr>
              <a:t>p. 16</a:t>
            </a:r>
            <a:endParaRPr lang="en-US" sz="1100" dirty="0"/>
          </a:p>
        </p:txBody>
      </p:sp>
      <p:sp>
        <p:nvSpPr>
          <p:cNvPr id="22" name="A7|toc rule"/>
          <p:cNvSpPr/>
          <p:nvPr/>
        </p:nvSpPr>
        <p:spPr>
          <a:xfrm>
            <a:off x="5852160" y="4251960"/>
            <a:ext cx="5715000" cy="0"/>
          </a:xfrm>
          <a:prstGeom prst="line">
            <a:avLst/>
          </a:prstGeom>
          <a:noFill/>
          <a:ln w="9525">
            <a:solidFill>
              <a:srgbClr val="4CC594">
                <a:alpha val="30000"/>
              </a:srgbClr>
            </a:solidFill>
            <a:prstDash val="solid"/>
          </a:ln>
        </p:spPr>
      </p:sp>
      <p:sp>
        <p:nvSpPr>
          <p:cNvPr id="23" name="A8|toc num"/>
          <p:cNvSpPr txBox="1"/>
          <p:nvPr/>
        </p:nvSpPr>
        <p:spPr>
          <a:xfrm>
            <a:off x="5852160" y="4343400"/>
            <a:ext cx="1005840" cy="685800"/>
          </a:xfrm>
          <a:prstGeom prst="rect">
            <a:avLst/>
          </a:prstGeom>
          <a:noFill/>
          <a:ln/>
        </p:spPr>
        <p:txBody>
          <a:bodyPr wrap="square" lIns="0" tIns="0" rIns="0" bIns="0" rtlCol="0" anchor="ctr"/>
          <a:lstStyle/>
          <a:p>
            <a:pPr indent="0" marL="0">
              <a:buNone/>
            </a:pPr>
            <a:r>
              <a:rPr lang="en-US" sz="3400" b="1" dirty="0">
                <a:solidFill>
                  <a:schemeClr val="accent1"/>
                </a:solidFill>
                <a:latin typeface="Poppins" pitchFamily="34" charset="0"/>
                <a:ea typeface="Poppins" pitchFamily="34" charset="-122"/>
                <a:cs typeface="Poppins" pitchFamily="34" charset="-120"/>
              </a:rPr>
              <a:t>05</a:t>
            </a:r>
            <a:endParaRPr lang="en-US" sz="3400" dirty="0"/>
          </a:p>
        </p:txBody>
      </p:sp>
      <p:sp>
        <p:nvSpPr>
          <p:cNvPr id="24" name="A8|toc label"/>
          <p:cNvSpPr txBox="1"/>
          <p:nvPr/>
        </p:nvSpPr>
        <p:spPr>
          <a:xfrm>
            <a:off x="6949440" y="4343400"/>
            <a:ext cx="3657600" cy="685800"/>
          </a:xfrm>
          <a:prstGeom prst="rect">
            <a:avLst/>
          </a:prstGeom>
          <a:noFill/>
          <a:ln/>
        </p:spPr>
        <p:txBody>
          <a:bodyPr wrap="square" lIns="0" tIns="0" rIns="0" bIns="0" rtlCol="0" anchor="ctr"/>
          <a:lstStyle/>
          <a:p>
            <a:pPr indent="0" marL="0">
              <a:buNone/>
            </a:pPr>
            <a:r>
              <a:rPr lang="en-US" sz="1900" b="1" dirty="0">
                <a:solidFill>
                  <a:schemeClr val="tx1"/>
                </a:solidFill>
                <a:latin typeface="Poppins" pitchFamily="34" charset="0"/>
                <a:ea typeface="Poppins" pitchFamily="34" charset="-122"/>
                <a:cs typeface="Poppins" pitchFamily="34" charset="-120"/>
              </a:rPr>
              <a:t>Our clients</a:t>
            </a:r>
            <a:endParaRPr lang="en-US" sz="1900" dirty="0"/>
          </a:p>
        </p:txBody>
      </p:sp>
      <p:sp>
        <p:nvSpPr>
          <p:cNvPr id="25" name="A8|toc page"/>
          <p:cNvSpPr txBox="1"/>
          <p:nvPr/>
        </p:nvSpPr>
        <p:spPr>
          <a:xfrm>
            <a:off x="10607040" y="4343400"/>
            <a:ext cx="960120" cy="685800"/>
          </a:xfrm>
          <a:prstGeom prst="rect">
            <a:avLst/>
          </a:prstGeom>
          <a:noFill/>
          <a:ln/>
        </p:spPr>
        <p:txBody>
          <a:bodyPr wrap="square" lIns="0" tIns="0" rIns="0" bIns="0" rtlCol="0" anchor="ctr"/>
          <a:lstStyle/>
          <a:p>
            <a:pPr algn="r" indent="0" marL="0">
              <a:buNone/>
            </a:pPr>
            <a:r>
              <a:rPr lang="en-US" sz="1100" dirty="0">
                <a:solidFill>
                  <a:schemeClr val="accent5"/>
                </a:solidFill>
                <a:latin typeface="Poppins" pitchFamily="34" charset="0"/>
                <a:ea typeface="Poppins" pitchFamily="34" charset="-122"/>
                <a:cs typeface="Poppins" pitchFamily="34" charset="-120"/>
              </a:rPr>
              <a:t>p. 20</a:t>
            </a:r>
            <a:endParaRPr lang="en-US" sz="1100" dirty="0"/>
          </a:p>
        </p:txBody>
      </p:sp>
      <p:sp>
        <p:nvSpPr>
          <p:cNvPr id="26" name="A8|toc rule"/>
          <p:cNvSpPr/>
          <p:nvPr/>
        </p:nvSpPr>
        <p:spPr>
          <a:xfrm>
            <a:off x="5852160" y="5120640"/>
            <a:ext cx="5715000" cy="0"/>
          </a:xfrm>
          <a:prstGeom prst="line">
            <a:avLst/>
          </a:prstGeom>
          <a:noFill/>
          <a:ln w="9525">
            <a:solidFill>
              <a:srgbClr val="4CC594">
                <a:alpha val="30000"/>
              </a:srgbClr>
            </a:solidFill>
            <a:prstDash val="solid"/>
          </a:ln>
        </p:spPr>
      </p:sp>
      <p:sp>
        <p:nvSpPr>
          <p:cNvPr id="27" name="A9|toc num"/>
          <p:cNvSpPr txBox="1"/>
          <p:nvPr/>
        </p:nvSpPr>
        <p:spPr>
          <a:xfrm>
            <a:off x="5852160" y="5212080"/>
            <a:ext cx="1005840" cy="685800"/>
          </a:xfrm>
          <a:prstGeom prst="rect">
            <a:avLst/>
          </a:prstGeom>
          <a:noFill/>
          <a:ln/>
        </p:spPr>
        <p:txBody>
          <a:bodyPr wrap="square" lIns="0" tIns="0" rIns="0" bIns="0" rtlCol="0" anchor="ctr"/>
          <a:lstStyle/>
          <a:p>
            <a:pPr indent="0" marL="0">
              <a:buNone/>
            </a:pPr>
            <a:r>
              <a:rPr lang="en-US" sz="3400" b="1" dirty="0">
                <a:solidFill>
                  <a:schemeClr val="accent1"/>
                </a:solidFill>
                <a:latin typeface="Poppins" pitchFamily="34" charset="0"/>
                <a:ea typeface="Poppins" pitchFamily="34" charset="-122"/>
                <a:cs typeface="Poppins" pitchFamily="34" charset="-120"/>
              </a:rPr>
              <a:t>06</a:t>
            </a:r>
            <a:endParaRPr lang="en-US" sz="3400" dirty="0"/>
          </a:p>
        </p:txBody>
      </p:sp>
      <p:sp>
        <p:nvSpPr>
          <p:cNvPr id="28" name="A9|toc label"/>
          <p:cNvSpPr txBox="1"/>
          <p:nvPr/>
        </p:nvSpPr>
        <p:spPr>
          <a:xfrm>
            <a:off x="6949440" y="5212080"/>
            <a:ext cx="3657600" cy="685800"/>
          </a:xfrm>
          <a:prstGeom prst="rect">
            <a:avLst/>
          </a:prstGeom>
          <a:noFill/>
          <a:ln/>
        </p:spPr>
        <p:txBody>
          <a:bodyPr wrap="square" lIns="0" tIns="0" rIns="0" bIns="0" rtlCol="0" anchor="ctr"/>
          <a:lstStyle/>
          <a:p>
            <a:pPr indent="0" marL="0">
              <a:buNone/>
            </a:pPr>
            <a:r>
              <a:rPr lang="en-US" sz="1900" b="1" dirty="0">
                <a:solidFill>
                  <a:schemeClr val="tx1"/>
                </a:solidFill>
                <a:latin typeface="Poppins" pitchFamily="34" charset="0"/>
                <a:ea typeface="Poppins" pitchFamily="34" charset="-122"/>
                <a:cs typeface="Poppins" pitchFamily="34" charset="-120"/>
              </a:rPr>
              <a:t>Gallery &amp; contact</a:t>
            </a:r>
            <a:endParaRPr lang="en-US" sz="1900" dirty="0"/>
          </a:p>
        </p:txBody>
      </p:sp>
      <p:sp>
        <p:nvSpPr>
          <p:cNvPr id="29" name="A9|toc page"/>
          <p:cNvSpPr txBox="1"/>
          <p:nvPr/>
        </p:nvSpPr>
        <p:spPr>
          <a:xfrm>
            <a:off x="10607040" y="5212080"/>
            <a:ext cx="960120" cy="685800"/>
          </a:xfrm>
          <a:prstGeom prst="rect">
            <a:avLst/>
          </a:prstGeom>
          <a:noFill/>
          <a:ln/>
        </p:spPr>
        <p:txBody>
          <a:bodyPr wrap="square" lIns="0" tIns="0" rIns="0" bIns="0" rtlCol="0" anchor="ctr"/>
          <a:lstStyle/>
          <a:p>
            <a:pPr algn="r" indent="0" marL="0">
              <a:buNone/>
            </a:pPr>
            <a:r>
              <a:rPr lang="en-US" sz="1100" dirty="0">
                <a:solidFill>
                  <a:schemeClr val="accent5"/>
                </a:solidFill>
                <a:latin typeface="Poppins" pitchFamily="34" charset="0"/>
                <a:ea typeface="Poppins" pitchFamily="34" charset="-122"/>
                <a:cs typeface="Poppins" pitchFamily="34" charset="-120"/>
              </a:rPr>
              <a:t>p. 25</a:t>
            </a:r>
            <a:endParaRPr lang="en-US" sz="1100" dirty="0"/>
          </a:p>
        </p:txBody>
      </p:sp>
      <p:sp>
        <p:nvSpPr>
          <p:cNvPr id="30" name="A9|toc rule"/>
          <p:cNvSpPr/>
          <p:nvPr/>
        </p:nvSpPr>
        <p:spPr>
          <a:xfrm>
            <a:off x="5852160" y="5989320"/>
            <a:ext cx="5715000" cy="0"/>
          </a:xfrm>
          <a:prstGeom prst="line">
            <a:avLst/>
          </a:prstGeom>
          <a:noFill/>
          <a:ln w="9525">
            <a:solidFill>
              <a:srgbClr val="4CC594">
                <a:alpha val="30000"/>
              </a:srgbClr>
            </a:solidFill>
            <a:prstDash val="solid"/>
          </a:ln>
        </p:spPr>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2</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18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36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nodeType="withEffect">
                                  <p:stCondLst>
                                    <p:cond delay="36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54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54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54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54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72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72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grpId="0" nodeType="withEffect">
                                  <p:stCondLst>
                                    <p:cond delay="72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grpId="0" nodeType="withEffect">
                                  <p:stCondLst>
                                    <p:cond delay="72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90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600"/>
                                        <p:tgtEl>
                                          <p:spTgt spid="15"/>
                                        </p:tgtEl>
                                      </p:cBhvr>
                                    </p:animEffect>
                                    <p:anim calcmode="lin" valueType="num">
                                      <p:cBhvr additive="base">
                                        <p:cTn id="60" dur="600" fill="hold"/>
                                        <p:tgtEl>
                                          <p:spTgt spid="15"/>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90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600"/>
                                        <p:tgtEl>
                                          <p:spTgt spid="16"/>
                                        </p:tgtEl>
                                      </p:cBhvr>
                                    </p:animEffect>
                                    <p:anim calcmode="lin" valueType="num">
                                      <p:cBhvr additive="base">
                                        <p:cTn id="64" dur="600" fill="hold"/>
                                        <p:tgtEl>
                                          <p:spTgt spid="16"/>
                                        </p:tgtEl>
                                        <p:attrNameLst>
                                          <p:attrName>ppt_y</p:attrName>
                                        </p:attrNameLst>
                                      </p:cBhvr>
                                      <p:tavLst>
                                        <p:tav tm="0">
                                          <p:val>
                                            <p:strVal val="#ppt_y+0.03"/>
                                          </p:val>
                                        </p:tav>
                                        <p:tav tm="100000">
                                          <p:val>
                                            <p:strVal val="#ppt_y"/>
                                          </p:val>
                                        </p:tav>
                                      </p:tavLst>
                                    </p:anim>
                                  </p:childTnLst>
                                </p:cTn>
                              </p:par>
                              <p:par>
                                <p:cTn id="65" presetID="10" presetClass="entr" presetSubtype="0" fill="hold" grpId="0" nodeType="withEffect">
                                  <p:stCondLst>
                                    <p:cond delay="90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600"/>
                                        <p:tgtEl>
                                          <p:spTgt spid="17"/>
                                        </p:tgtEl>
                                      </p:cBhvr>
                                    </p:animEffect>
                                    <p:anim calcmode="lin" valueType="num">
                                      <p:cBhvr additive="base">
                                        <p:cTn id="68" dur="600" fill="hold"/>
                                        <p:tgtEl>
                                          <p:spTgt spid="17"/>
                                        </p:tgtEl>
                                        <p:attrNameLst>
                                          <p:attrName>ppt_y</p:attrName>
                                        </p:attrNameLst>
                                      </p:cBhvr>
                                      <p:tavLst>
                                        <p:tav tm="0">
                                          <p:val>
                                            <p:strVal val="#ppt_y+0.03"/>
                                          </p:val>
                                        </p:tav>
                                        <p:tav tm="100000">
                                          <p:val>
                                            <p:strVal val="#ppt_y"/>
                                          </p:val>
                                        </p:tav>
                                      </p:tavLst>
                                    </p:anim>
                                  </p:childTnLst>
                                </p:cTn>
                              </p:par>
                              <p:par>
                                <p:cTn id="69" presetID="10" presetClass="entr" presetSubtype="0" fill="hold" grpId="0" nodeType="withEffect">
                                  <p:stCondLst>
                                    <p:cond delay="90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600"/>
                                        <p:tgtEl>
                                          <p:spTgt spid="18"/>
                                        </p:tgtEl>
                                      </p:cBhvr>
                                    </p:animEffect>
                                    <p:anim calcmode="lin" valueType="num">
                                      <p:cBhvr additive="base">
                                        <p:cTn id="72" dur="600" fill="hold"/>
                                        <p:tgtEl>
                                          <p:spTgt spid="18"/>
                                        </p:tgtEl>
                                        <p:attrNameLst>
                                          <p:attrName>ppt_y</p:attrName>
                                        </p:attrNameLst>
                                      </p:cBhvr>
                                      <p:tavLst>
                                        <p:tav tm="0">
                                          <p:val>
                                            <p:strVal val="#ppt_y+0.03"/>
                                          </p:val>
                                        </p:tav>
                                        <p:tav tm="100000">
                                          <p:val>
                                            <p:strVal val="#ppt_y"/>
                                          </p:val>
                                        </p:tav>
                                      </p:tavLst>
                                    </p:anim>
                                  </p:childTnLst>
                                </p:cTn>
                              </p:par>
                              <p:par>
                                <p:cTn id="73" presetID="10" presetClass="entr" presetSubtype="0" fill="hold" grpId="0" nodeType="withEffect">
                                  <p:stCondLst>
                                    <p:cond delay="108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600"/>
                                        <p:tgtEl>
                                          <p:spTgt spid="19"/>
                                        </p:tgtEl>
                                      </p:cBhvr>
                                    </p:animEffect>
                                    <p:anim calcmode="lin" valueType="num">
                                      <p:cBhvr additive="base">
                                        <p:cTn id="76" dur="600" fill="hold"/>
                                        <p:tgtEl>
                                          <p:spTgt spid="19"/>
                                        </p:tgtEl>
                                        <p:attrNameLst>
                                          <p:attrName>ppt_y</p:attrName>
                                        </p:attrNameLst>
                                      </p:cBhvr>
                                      <p:tavLst>
                                        <p:tav tm="0">
                                          <p:val>
                                            <p:strVal val="#ppt_y+0.03"/>
                                          </p:val>
                                        </p:tav>
                                        <p:tav tm="100000">
                                          <p:val>
                                            <p:strVal val="#ppt_y"/>
                                          </p:val>
                                        </p:tav>
                                      </p:tavLst>
                                    </p:anim>
                                  </p:childTnLst>
                                </p:cTn>
                              </p:par>
                              <p:par>
                                <p:cTn id="77" presetID="10" presetClass="entr" presetSubtype="0" fill="hold" grpId="0" nodeType="withEffect">
                                  <p:stCondLst>
                                    <p:cond delay="108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600"/>
                                        <p:tgtEl>
                                          <p:spTgt spid="20"/>
                                        </p:tgtEl>
                                      </p:cBhvr>
                                    </p:animEffect>
                                    <p:anim calcmode="lin" valueType="num">
                                      <p:cBhvr additive="base">
                                        <p:cTn id="80" dur="600" fill="hold"/>
                                        <p:tgtEl>
                                          <p:spTgt spid="20"/>
                                        </p:tgtEl>
                                        <p:attrNameLst>
                                          <p:attrName>ppt_y</p:attrName>
                                        </p:attrNameLst>
                                      </p:cBhvr>
                                      <p:tavLst>
                                        <p:tav tm="0">
                                          <p:val>
                                            <p:strVal val="#ppt_y+0.03"/>
                                          </p:val>
                                        </p:tav>
                                        <p:tav tm="100000">
                                          <p:val>
                                            <p:strVal val="#ppt_y"/>
                                          </p:val>
                                        </p:tav>
                                      </p:tavLst>
                                    </p:anim>
                                  </p:childTnLst>
                                </p:cTn>
                              </p:par>
                              <p:par>
                                <p:cTn id="81" presetID="10" presetClass="entr" presetSubtype="0" fill="hold" grpId="0" nodeType="withEffect">
                                  <p:stCondLst>
                                    <p:cond delay="108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600"/>
                                        <p:tgtEl>
                                          <p:spTgt spid="21"/>
                                        </p:tgtEl>
                                      </p:cBhvr>
                                    </p:animEffect>
                                    <p:anim calcmode="lin" valueType="num">
                                      <p:cBhvr additive="base">
                                        <p:cTn id="84" dur="600" fill="hold"/>
                                        <p:tgtEl>
                                          <p:spTgt spid="21"/>
                                        </p:tgtEl>
                                        <p:attrNameLst>
                                          <p:attrName>ppt_y</p:attrName>
                                        </p:attrNameLst>
                                      </p:cBhvr>
                                      <p:tavLst>
                                        <p:tav tm="0">
                                          <p:val>
                                            <p:strVal val="#ppt_y+0.03"/>
                                          </p:val>
                                        </p:tav>
                                        <p:tav tm="100000">
                                          <p:val>
                                            <p:strVal val="#ppt_y"/>
                                          </p:val>
                                        </p:tav>
                                      </p:tavLst>
                                    </p:anim>
                                  </p:childTnLst>
                                </p:cTn>
                              </p:par>
                              <p:par>
                                <p:cTn id="85" presetID="10" presetClass="entr" presetSubtype="0" fill="hold" grpId="0" nodeType="withEffect">
                                  <p:stCondLst>
                                    <p:cond delay="108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600"/>
                                        <p:tgtEl>
                                          <p:spTgt spid="22"/>
                                        </p:tgtEl>
                                      </p:cBhvr>
                                    </p:animEffect>
                                    <p:anim calcmode="lin" valueType="num">
                                      <p:cBhvr additive="base">
                                        <p:cTn id="88" dur="600" fill="hold"/>
                                        <p:tgtEl>
                                          <p:spTgt spid="22"/>
                                        </p:tgtEl>
                                        <p:attrNameLst>
                                          <p:attrName>ppt_y</p:attrName>
                                        </p:attrNameLst>
                                      </p:cBhvr>
                                      <p:tavLst>
                                        <p:tav tm="0">
                                          <p:val>
                                            <p:strVal val="#ppt_y+0.03"/>
                                          </p:val>
                                        </p:tav>
                                        <p:tav tm="100000">
                                          <p:val>
                                            <p:strVal val="#ppt_y"/>
                                          </p:val>
                                        </p:tav>
                                      </p:tavLst>
                                    </p:anim>
                                  </p:childTnLst>
                                </p:cTn>
                              </p:par>
                              <p:par>
                                <p:cTn id="89" presetID="10" presetClass="entr" presetSubtype="0" fill="hold" grpId="0" nodeType="withEffect">
                                  <p:stCondLst>
                                    <p:cond delay="126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600"/>
                                        <p:tgtEl>
                                          <p:spTgt spid="23"/>
                                        </p:tgtEl>
                                      </p:cBhvr>
                                    </p:animEffect>
                                    <p:anim calcmode="lin" valueType="num">
                                      <p:cBhvr additive="base">
                                        <p:cTn id="92" dur="600" fill="hold"/>
                                        <p:tgtEl>
                                          <p:spTgt spid="23"/>
                                        </p:tgtEl>
                                        <p:attrNameLst>
                                          <p:attrName>ppt_y</p:attrName>
                                        </p:attrNameLst>
                                      </p:cBhvr>
                                      <p:tavLst>
                                        <p:tav tm="0">
                                          <p:val>
                                            <p:strVal val="#ppt_y+0.03"/>
                                          </p:val>
                                        </p:tav>
                                        <p:tav tm="100000">
                                          <p:val>
                                            <p:strVal val="#ppt_y"/>
                                          </p:val>
                                        </p:tav>
                                      </p:tavLst>
                                    </p:anim>
                                  </p:childTnLst>
                                </p:cTn>
                              </p:par>
                              <p:par>
                                <p:cTn id="93" presetID="10" presetClass="entr" presetSubtype="0" fill="hold" grpId="0" nodeType="withEffect">
                                  <p:stCondLst>
                                    <p:cond delay="126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600"/>
                                        <p:tgtEl>
                                          <p:spTgt spid="24"/>
                                        </p:tgtEl>
                                      </p:cBhvr>
                                    </p:animEffect>
                                    <p:anim calcmode="lin" valueType="num">
                                      <p:cBhvr additive="base">
                                        <p:cTn id="96" dur="600" fill="hold"/>
                                        <p:tgtEl>
                                          <p:spTgt spid="24"/>
                                        </p:tgtEl>
                                        <p:attrNameLst>
                                          <p:attrName>ppt_y</p:attrName>
                                        </p:attrNameLst>
                                      </p:cBhvr>
                                      <p:tavLst>
                                        <p:tav tm="0">
                                          <p:val>
                                            <p:strVal val="#ppt_y+0.03"/>
                                          </p:val>
                                        </p:tav>
                                        <p:tav tm="100000">
                                          <p:val>
                                            <p:strVal val="#ppt_y"/>
                                          </p:val>
                                        </p:tav>
                                      </p:tavLst>
                                    </p:anim>
                                  </p:childTnLst>
                                </p:cTn>
                              </p:par>
                              <p:par>
                                <p:cTn id="97" presetID="10" presetClass="entr" presetSubtype="0" fill="hold" grpId="0" nodeType="withEffect">
                                  <p:stCondLst>
                                    <p:cond delay="1260"/>
                                  </p:stCondLst>
                                  <p:childTnLst>
                                    <p:set>
                                      <p:cBhvr>
                                        <p:cTn id="98" dur="1" fill="hold">
                                          <p:stCondLst>
                                            <p:cond delay="0"/>
                                          </p:stCondLst>
                                        </p:cTn>
                                        <p:tgtEl>
                                          <p:spTgt spid="25"/>
                                        </p:tgtEl>
                                        <p:attrNameLst>
                                          <p:attrName>style.visibility</p:attrName>
                                        </p:attrNameLst>
                                      </p:cBhvr>
                                      <p:to>
                                        <p:strVal val="visible"/>
                                      </p:to>
                                    </p:set>
                                    <p:animEffect transition="in" filter="fade">
                                      <p:cBhvr>
                                        <p:cTn id="99" dur="600"/>
                                        <p:tgtEl>
                                          <p:spTgt spid="25"/>
                                        </p:tgtEl>
                                      </p:cBhvr>
                                    </p:animEffect>
                                    <p:anim calcmode="lin" valueType="num">
                                      <p:cBhvr additive="base">
                                        <p:cTn id="100" dur="600" fill="hold"/>
                                        <p:tgtEl>
                                          <p:spTgt spid="25"/>
                                        </p:tgtEl>
                                        <p:attrNameLst>
                                          <p:attrName>ppt_y</p:attrName>
                                        </p:attrNameLst>
                                      </p:cBhvr>
                                      <p:tavLst>
                                        <p:tav tm="0">
                                          <p:val>
                                            <p:strVal val="#ppt_y+0.03"/>
                                          </p:val>
                                        </p:tav>
                                        <p:tav tm="100000">
                                          <p:val>
                                            <p:strVal val="#ppt_y"/>
                                          </p:val>
                                        </p:tav>
                                      </p:tavLst>
                                    </p:anim>
                                  </p:childTnLst>
                                </p:cTn>
                              </p:par>
                              <p:par>
                                <p:cTn id="101" presetID="10" presetClass="entr" presetSubtype="0" fill="hold" grpId="0" nodeType="withEffect">
                                  <p:stCondLst>
                                    <p:cond delay="126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600"/>
                                        <p:tgtEl>
                                          <p:spTgt spid="26"/>
                                        </p:tgtEl>
                                      </p:cBhvr>
                                    </p:animEffect>
                                    <p:anim calcmode="lin" valueType="num">
                                      <p:cBhvr additive="base">
                                        <p:cTn id="104" dur="600" fill="hold"/>
                                        <p:tgtEl>
                                          <p:spTgt spid="26"/>
                                        </p:tgtEl>
                                        <p:attrNameLst>
                                          <p:attrName>ppt_y</p:attrName>
                                        </p:attrNameLst>
                                      </p:cBhvr>
                                      <p:tavLst>
                                        <p:tav tm="0">
                                          <p:val>
                                            <p:strVal val="#ppt_y+0.03"/>
                                          </p:val>
                                        </p:tav>
                                        <p:tav tm="100000">
                                          <p:val>
                                            <p:strVal val="#ppt_y"/>
                                          </p:val>
                                        </p:tav>
                                      </p:tavLst>
                                    </p:anim>
                                  </p:childTnLst>
                                </p:cTn>
                              </p:par>
                              <p:par>
                                <p:cTn id="105" presetID="10" presetClass="entr" presetSubtype="0" fill="hold" grpId="0" nodeType="withEffect">
                                  <p:stCondLst>
                                    <p:cond delay="144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600"/>
                                        <p:tgtEl>
                                          <p:spTgt spid="27"/>
                                        </p:tgtEl>
                                      </p:cBhvr>
                                    </p:animEffect>
                                    <p:anim calcmode="lin" valueType="num">
                                      <p:cBhvr additive="base">
                                        <p:cTn id="108" dur="600" fill="hold"/>
                                        <p:tgtEl>
                                          <p:spTgt spid="27"/>
                                        </p:tgtEl>
                                        <p:attrNameLst>
                                          <p:attrName>ppt_y</p:attrName>
                                        </p:attrNameLst>
                                      </p:cBhvr>
                                      <p:tavLst>
                                        <p:tav tm="0">
                                          <p:val>
                                            <p:strVal val="#ppt_y+0.03"/>
                                          </p:val>
                                        </p:tav>
                                        <p:tav tm="100000">
                                          <p:val>
                                            <p:strVal val="#ppt_y"/>
                                          </p:val>
                                        </p:tav>
                                      </p:tavLst>
                                    </p:anim>
                                  </p:childTnLst>
                                </p:cTn>
                              </p:par>
                              <p:par>
                                <p:cTn id="109" presetID="10" presetClass="entr" presetSubtype="0" fill="hold" grpId="0" nodeType="withEffect">
                                  <p:stCondLst>
                                    <p:cond delay="1440"/>
                                  </p:stCondLst>
                                  <p:childTnLst>
                                    <p:set>
                                      <p:cBhvr>
                                        <p:cTn id="110" dur="1" fill="hold">
                                          <p:stCondLst>
                                            <p:cond delay="0"/>
                                          </p:stCondLst>
                                        </p:cTn>
                                        <p:tgtEl>
                                          <p:spTgt spid="28"/>
                                        </p:tgtEl>
                                        <p:attrNameLst>
                                          <p:attrName>style.visibility</p:attrName>
                                        </p:attrNameLst>
                                      </p:cBhvr>
                                      <p:to>
                                        <p:strVal val="visible"/>
                                      </p:to>
                                    </p:set>
                                    <p:animEffect transition="in" filter="fade">
                                      <p:cBhvr>
                                        <p:cTn id="111" dur="600"/>
                                        <p:tgtEl>
                                          <p:spTgt spid="28"/>
                                        </p:tgtEl>
                                      </p:cBhvr>
                                    </p:animEffect>
                                    <p:anim calcmode="lin" valueType="num">
                                      <p:cBhvr additive="base">
                                        <p:cTn id="112" dur="600" fill="hold"/>
                                        <p:tgtEl>
                                          <p:spTgt spid="28"/>
                                        </p:tgtEl>
                                        <p:attrNameLst>
                                          <p:attrName>ppt_y</p:attrName>
                                        </p:attrNameLst>
                                      </p:cBhvr>
                                      <p:tavLst>
                                        <p:tav tm="0">
                                          <p:val>
                                            <p:strVal val="#ppt_y+0.03"/>
                                          </p:val>
                                        </p:tav>
                                        <p:tav tm="100000">
                                          <p:val>
                                            <p:strVal val="#ppt_y"/>
                                          </p:val>
                                        </p:tav>
                                      </p:tavLst>
                                    </p:anim>
                                  </p:childTnLst>
                                </p:cTn>
                              </p:par>
                              <p:par>
                                <p:cTn id="113" presetID="10" presetClass="entr" presetSubtype="0" fill="hold" grpId="0" nodeType="withEffect">
                                  <p:stCondLst>
                                    <p:cond delay="1440"/>
                                  </p:stCondLst>
                                  <p:childTnLst>
                                    <p:set>
                                      <p:cBhvr>
                                        <p:cTn id="114" dur="1" fill="hold">
                                          <p:stCondLst>
                                            <p:cond delay="0"/>
                                          </p:stCondLst>
                                        </p:cTn>
                                        <p:tgtEl>
                                          <p:spTgt spid="29"/>
                                        </p:tgtEl>
                                        <p:attrNameLst>
                                          <p:attrName>style.visibility</p:attrName>
                                        </p:attrNameLst>
                                      </p:cBhvr>
                                      <p:to>
                                        <p:strVal val="visible"/>
                                      </p:to>
                                    </p:set>
                                    <p:animEffect transition="in" filter="fade">
                                      <p:cBhvr>
                                        <p:cTn id="115" dur="600"/>
                                        <p:tgtEl>
                                          <p:spTgt spid="29"/>
                                        </p:tgtEl>
                                      </p:cBhvr>
                                    </p:animEffect>
                                    <p:anim calcmode="lin" valueType="num">
                                      <p:cBhvr additive="base">
                                        <p:cTn id="116" dur="600" fill="hold"/>
                                        <p:tgtEl>
                                          <p:spTgt spid="29"/>
                                        </p:tgtEl>
                                        <p:attrNameLst>
                                          <p:attrName>ppt_y</p:attrName>
                                        </p:attrNameLst>
                                      </p:cBhvr>
                                      <p:tavLst>
                                        <p:tav tm="0">
                                          <p:val>
                                            <p:strVal val="#ppt_y+0.03"/>
                                          </p:val>
                                        </p:tav>
                                        <p:tav tm="100000">
                                          <p:val>
                                            <p:strVal val="#ppt_y"/>
                                          </p:val>
                                        </p:tav>
                                      </p:tavLst>
                                    </p:anim>
                                  </p:childTnLst>
                                </p:cTn>
                              </p:par>
                              <p:par>
                                <p:cTn id="117" presetID="10" presetClass="entr" presetSubtype="0" fill="hold" grpId="0" nodeType="withEffect">
                                  <p:stCondLst>
                                    <p:cond delay="1440"/>
                                  </p:stCondLst>
                                  <p:childTnLst>
                                    <p:set>
                                      <p:cBhvr>
                                        <p:cTn id="118" dur="1" fill="hold">
                                          <p:stCondLst>
                                            <p:cond delay="0"/>
                                          </p:stCondLst>
                                        </p:cTn>
                                        <p:tgtEl>
                                          <p:spTgt spid="30"/>
                                        </p:tgtEl>
                                        <p:attrNameLst>
                                          <p:attrName>style.visibility</p:attrName>
                                        </p:attrNameLst>
                                      </p:cBhvr>
                                      <p:to>
                                        <p:strVal val="visible"/>
                                      </p:to>
                                    </p:set>
                                    <p:animEffect transition="in" filter="fade">
                                      <p:cBhvr>
                                        <p:cTn id="119" dur="600"/>
                                        <p:tgtEl>
                                          <p:spTgt spid="30"/>
                                        </p:tgtEl>
                                      </p:cBhvr>
                                    </p:animEffect>
                                    <p:anim calcmode="lin" valueType="num">
                                      <p:cBhvr additive="base">
                                        <p:cTn id="120" dur="600" fill="hold"/>
                                        <p:tgtEl>
                                          <p:spTgt spid="30"/>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A1|frame"/>
          <p:cNvSpPr/>
          <p:nvPr/>
        </p:nvSpPr>
        <p:spPr>
          <a:xfrm>
            <a:off x="914400" y="868680"/>
            <a:ext cx="3931920" cy="5257800"/>
          </a:xfrm>
          <a:prstGeom prst="roundRect">
            <a:avLst>
              <a:gd name="adj" fmla="val 6977"/>
            </a:avLst>
          </a:prstGeom>
          <a:ln w="31750">
            <a:solidFill>
              <a:srgbClr val="4CC594"/>
            </a:solidFill>
            <a:prstDash val="solid"/>
          </a:ln>
        </p:spPr>
      </p:sp>
      <p:pic>
        <p:nvPicPr>
          <p:cNvPr id="3" name="A1|chairman photo" descr="preencoded.png">    </p:cNvPr>
          <p:cNvPicPr>
            <a:picLocks noChangeAspect="1"/>
          </p:cNvPicPr>
          <p:nvPr/>
        </p:nvPicPr>
        <p:blipFill>
          <a:blip r:embed="rId1"/>
          <a:stretch>
            <a:fillRect/>
          </a:stretch>
        </p:blipFill>
        <p:spPr>
          <a:xfrm>
            <a:off x="640080" y="548640"/>
            <a:ext cx="3931920" cy="5257800"/>
          </a:xfrm>
          <a:prstGeom prst="rect">
            <a:avLst/>
          </a:prstGeom>
        </p:spPr>
      </p:pic>
      <p:sp>
        <p:nvSpPr>
          <p:cNvPr id="4" name="A2|name plate"/>
          <p:cNvSpPr/>
          <p:nvPr/>
        </p:nvSpPr>
        <p:spPr>
          <a:xfrm>
            <a:off x="868680" y="4983480"/>
            <a:ext cx="3474720" cy="658368"/>
          </a:xfrm>
          <a:prstGeom prst="roundRect">
            <a:avLst>
              <a:gd name="adj" fmla="val 19444"/>
            </a:avLst>
          </a:prstGeom>
          <a:solidFill>
            <a:schemeClr val="tx1"/>
          </a:solidFill>
          <a:ln/>
        </p:spPr>
      </p:sp>
      <p:sp>
        <p:nvSpPr>
          <p:cNvPr id="5" name="A2|name"/>
          <p:cNvSpPr txBox="1"/>
          <p:nvPr/>
        </p:nvSpPr>
        <p:spPr>
          <a:xfrm>
            <a:off x="1051560" y="4983480"/>
            <a:ext cx="3200400" cy="658368"/>
          </a:xfrm>
          <a:prstGeom prst="rect">
            <a:avLst/>
          </a:prstGeom>
          <a:noFill/>
          <a:ln/>
        </p:spPr>
        <p:txBody>
          <a:bodyPr wrap="square" lIns="0" tIns="0" rIns="0" bIns="0" rtlCol="0" anchor="ctr"/>
          <a:lstStyle/>
          <a:p>
            <a:pPr indent="0" marL="0">
              <a:buNone/>
            </a:pPr>
            <a:r>
              <a:rPr lang="en-US" sz="1300" b="1" dirty="0">
                <a:solidFill>
                  <a:schemeClr val="bg1"/>
                </a:solidFill>
                <a:latin typeface="Poppins" pitchFamily="34" charset="0"/>
                <a:ea typeface="Poppins" pitchFamily="34" charset="-122"/>
                <a:cs typeface="Poppins" pitchFamily="34" charset="-120"/>
              </a:rPr>
              <a:t>Said Bakhit Hassan Al Amri</a:t>
            </a:r>
            <a:endParaRPr lang="en-US" sz="1300" dirty="0"/>
          </a:p>
          <a:p>
            <a:pPr indent="0" marL="0">
              <a:buNone/>
            </a:pPr>
            <a:r>
              <a:rPr lang="en-US" sz="1050" dirty="0">
                <a:solidFill>
                  <a:schemeClr val="accent2"/>
                </a:solidFill>
                <a:latin typeface="Poppins" pitchFamily="34" charset="0"/>
                <a:ea typeface="Poppins" pitchFamily="34" charset="-122"/>
                <a:cs typeface="Poppins" pitchFamily="34" charset="-120"/>
              </a:rPr>
              <a:t>Chairman</a:t>
            </a:r>
            <a:endParaRPr lang="en-US" sz="1300" dirty="0"/>
          </a:p>
        </p:txBody>
      </p:sp>
      <p:sp>
        <p:nvSpPr>
          <p:cNvPr id="6" name="A3|eyebrow"/>
          <p:cNvSpPr txBox="1"/>
          <p:nvPr/>
        </p:nvSpPr>
        <p:spPr>
          <a:xfrm>
            <a:off x="5394960" y="548640"/>
            <a:ext cx="621792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CHAIRMAN'S MESSAGE</a:t>
            </a:r>
            <a:endParaRPr lang="en-US" sz="1050" dirty="0"/>
          </a:p>
        </p:txBody>
      </p:sp>
      <p:sp>
        <p:nvSpPr>
          <p:cNvPr id="7" name="A3|title"/>
          <p:cNvSpPr txBox="1"/>
          <p:nvPr/>
        </p:nvSpPr>
        <p:spPr>
          <a:xfrm>
            <a:off x="5394960" y="877824"/>
            <a:ext cx="6217920" cy="1143000"/>
          </a:xfrm>
          <a:prstGeom prst="rect">
            <a:avLst/>
          </a:prstGeom>
          <a:noFill/>
          <a:ln/>
        </p:spPr>
        <p:txBody>
          <a:bodyPr wrap="square" lIns="0" tIns="0" rIns="0" bIns="0" rtlCol="0" anchor="t"/>
          <a:lstStyle/>
          <a:p>
            <a:pPr indent="0" marL="0">
              <a:lnSpc>
                <a:spcPct val="95000"/>
              </a:lnSpc>
              <a:buNone/>
            </a:pPr>
            <a:r>
              <a:rPr lang="en-US" sz="3200" b="1" dirty="0">
                <a:solidFill>
                  <a:schemeClr val="tx1"/>
                </a:solidFill>
                <a:latin typeface="Poppins" pitchFamily="34" charset="0"/>
                <a:ea typeface="Poppins" pitchFamily="34" charset="-122"/>
                <a:cs typeface="Poppins" pitchFamily="34" charset="-120"/>
              </a:rPr>
              <a:t>Excellence starts with cleanliness</a:t>
            </a:r>
            <a:endParaRPr lang="en-US" sz="3200" dirty="0"/>
          </a:p>
        </p:txBody>
      </p:sp>
      <p:sp>
        <p:nvSpPr>
          <p:cNvPr id="8" name="A4|message"/>
          <p:cNvSpPr txBox="1"/>
          <p:nvPr/>
        </p:nvSpPr>
        <p:spPr>
          <a:xfrm>
            <a:off x="5394960" y="2148840"/>
            <a:ext cx="6172200" cy="3566160"/>
          </a:xfrm>
          <a:prstGeom prst="rect">
            <a:avLst/>
          </a:prstGeom>
          <a:noFill/>
          <a:ln/>
        </p:spPr>
        <p:txBody>
          <a:bodyPr wrap="square" lIns="0" tIns="0" rIns="0" bIns="0" rtlCol="0" anchor="t"/>
          <a:lstStyle/>
          <a:p>
            <a:pPr indent="0" marL="0">
              <a:lnSpc>
                <a:spcPct val="120000"/>
              </a:lnSpc>
              <a:spcAft>
                <a:spcPts val="900"/>
              </a:spcAft>
              <a:buNone/>
            </a:pPr>
            <a:r>
              <a:rPr lang="en-US" sz="1300" dirty="0">
                <a:solidFill>
                  <a:schemeClr val="accent5"/>
                </a:solidFill>
                <a:latin typeface="Poppins" pitchFamily="34" charset="0"/>
                <a:ea typeface="Poppins" pitchFamily="34" charset="-122"/>
                <a:cs typeface="Poppins" pitchFamily="34" charset="-120"/>
              </a:rPr>
              <a:t>At MMT Cleaning Services, we believe true excellence starts with cleanliness. Our mission is to create safer, healthier and more welcoming spaces for people to live and work in. From homes to large corporate facilities, every project reflects our dedication to quality, professionalism and trust.</a:t>
            </a:r>
            <a:endParaRPr lang="en-US" sz="1300" dirty="0"/>
          </a:p>
          <a:p>
            <a:pPr indent="0" marL="0">
              <a:lnSpc>
                <a:spcPct val="120000"/>
              </a:lnSpc>
              <a:spcAft>
                <a:spcPts val="900"/>
              </a:spcAft>
              <a:buNone/>
            </a:pPr>
            <a:r>
              <a:rPr lang="en-US" sz="1300" dirty="0">
                <a:solidFill>
                  <a:schemeClr val="accent5"/>
                </a:solidFill>
                <a:latin typeface="Poppins" pitchFamily="34" charset="0"/>
                <a:ea typeface="Poppins" pitchFamily="34" charset="-122"/>
                <a:cs typeface="Poppins" pitchFamily="34" charset="-120"/>
              </a:rPr>
              <a:t>Over the years we have built more than a service — we have built relationships based on reliability, transparency and care, and our team works tirelessly so every client experiences the highest standards of hygiene.</a:t>
            </a:r>
            <a:endParaRPr lang="en-US" sz="1300" dirty="0"/>
          </a:p>
          <a:p>
            <a:pPr indent="0" marL="0">
              <a:lnSpc>
                <a:spcPct val="120000"/>
              </a:lnSpc>
              <a:buNone/>
            </a:pPr>
            <a:r>
              <a:rPr lang="en-US" sz="1300" dirty="0">
                <a:solidFill>
                  <a:schemeClr val="accent5"/>
                </a:solidFill>
                <a:latin typeface="Poppins" pitchFamily="34" charset="0"/>
                <a:ea typeface="Poppins" pitchFamily="34" charset="-122"/>
                <a:cs typeface="Poppins" pitchFamily="34" charset="-120"/>
              </a:rPr>
              <a:t>As we continue to serve Muscat, Salalah and beyond, our goal is to remain Oman's most trusted cleaning partner — committed to innovation, sustainability and customer satisfaction at every step.</a:t>
            </a:r>
            <a:endParaRPr lang="en-US" sz="1300" dirty="0"/>
          </a:p>
        </p:txBody>
      </p:sp>
      <p:pic>
        <p:nvPicPr>
          <p:cNvPr id="9" name="A5|quote tile" descr="preencoded.png">    </p:cNvPr>
          <p:cNvPicPr>
            <a:picLocks noChangeAspect="1"/>
          </p:cNvPicPr>
          <p:nvPr/>
        </p:nvPicPr>
        <p:blipFill>
          <a:blip r:embed="rId2"/>
          <a:stretch>
            <a:fillRect/>
          </a:stretch>
        </p:blipFill>
        <p:spPr>
          <a:xfrm>
            <a:off x="10835640" y="5440680"/>
            <a:ext cx="731520" cy="731520"/>
          </a:xfrm>
          <a:prstGeom prst="rect">
            <a:avLst/>
          </a:prstGeom>
        </p:spPr>
      </p:pic>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3</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26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grpId="0" nodeType="withEffect">
                                  <p:stCondLst>
                                    <p:cond delay="26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52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52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78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nodeType="withEffect">
                                  <p:stCondLst>
                                    <p:cond delay="104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A1|eyebrow"/>
          <p:cNvSpPr txBox="1"/>
          <p:nvPr/>
        </p:nvSpPr>
        <p:spPr>
          <a:xfrm>
            <a:off x="640080" y="502920"/>
            <a:ext cx="630936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MESSAGE FROM OPERATIONS</a:t>
            </a:r>
            <a:endParaRPr lang="en-US" sz="1050" dirty="0"/>
          </a:p>
        </p:txBody>
      </p:sp>
      <p:sp>
        <p:nvSpPr>
          <p:cNvPr id="3" name="A1|title"/>
          <p:cNvSpPr txBox="1"/>
          <p:nvPr/>
        </p:nvSpPr>
        <p:spPr>
          <a:xfrm>
            <a:off x="640080" y="832104"/>
            <a:ext cx="6309360" cy="914400"/>
          </a:xfrm>
          <a:prstGeom prst="rect">
            <a:avLst/>
          </a:prstGeom>
          <a:noFill/>
          <a:ln/>
        </p:spPr>
        <p:txBody>
          <a:bodyPr wrap="square" lIns="0" tIns="0" rIns="0" bIns="0" rtlCol="0" anchor="t"/>
          <a:lstStyle/>
          <a:p>
            <a:pPr indent="0" marL="0">
              <a:lnSpc>
                <a:spcPct val="95000"/>
              </a:lnSpc>
              <a:buNone/>
            </a:pPr>
            <a:r>
              <a:rPr lang="en-US" sz="3000" b="1" dirty="0">
                <a:solidFill>
                  <a:schemeClr val="tx1"/>
                </a:solidFill>
                <a:latin typeface="Poppins" pitchFamily="34" charset="0"/>
                <a:ea typeface="Poppins" pitchFamily="34" charset="-122"/>
                <a:cs typeface="Poppins" pitchFamily="34" charset="-120"/>
              </a:rPr>
              <a:t>Efficiency, quality and professionalism in every visit</a:t>
            </a:r>
            <a:endParaRPr lang="en-US" sz="3000" dirty="0"/>
          </a:p>
        </p:txBody>
      </p:sp>
      <p:sp>
        <p:nvSpPr>
          <p:cNvPr id="4" name="A2|message"/>
          <p:cNvSpPr txBox="1"/>
          <p:nvPr/>
        </p:nvSpPr>
        <p:spPr>
          <a:xfrm>
            <a:off x="640080" y="2011680"/>
            <a:ext cx="6217920" cy="2651760"/>
          </a:xfrm>
          <a:prstGeom prst="rect">
            <a:avLst/>
          </a:prstGeom>
          <a:noFill/>
          <a:ln/>
        </p:spPr>
        <p:txBody>
          <a:bodyPr wrap="square" lIns="0" tIns="0" rIns="0" bIns="0" rtlCol="0" anchor="t"/>
          <a:lstStyle/>
          <a:p>
            <a:pPr indent="0" marL="0">
              <a:lnSpc>
                <a:spcPct val="120000"/>
              </a:lnSpc>
              <a:spcAft>
                <a:spcPts val="900"/>
              </a:spcAft>
              <a:buNone/>
            </a:pPr>
            <a:r>
              <a:rPr lang="en-US" sz="1300" dirty="0">
                <a:solidFill>
                  <a:schemeClr val="accent5"/>
                </a:solidFill>
                <a:latin typeface="Poppins" pitchFamily="34" charset="0"/>
                <a:ea typeface="Poppins" pitchFamily="34" charset="-122"/>
                <a:cs typeface="Poppins" pitchFamily="34" charset="-120"/>
              </a:rPr>
              <a:t>As Operations Manager, my commitment is to ensure that every service delivered by MMT reflects efficiency, quality and professionalism, so we continue to meet our clients' expectations and uphold our reputation as one of Oman's most dependable cleaning providers.</a:t>
            </a:r>
            <a:endParaRPr lang="en-US" sz="1300" dirty="0"/>
          </a:p>
          <a:p>
            <a:pPr indent="0" marL="0">
              <a:lnSpc>
                <a:spcPct val="120000"/>
              </a:lnSpc>
              <a:buNone/>
            </a:pPr>
            <a:r>
              <a:rPr lang="en-US" sz="1300" dirty="0">
                <a:solidFill>
                  <a:schemeClr val="accent5"/>
                </a:solidFill>
                <a:latin typeface="Poppins" pitchFamily="34" charset="0"/>
                <a:ea typeface="Poppins" pitchFamily="34" charset="-122"/>
                <a:cs typeface="Poppins" pitchFamily="34" charset="-120"/>
              </a:rPr>
              <a:t>We proudly serve leading companies in aviation, retail, hospitality, real estate and corporate sectors across Muscat and Salalah. Their trust drives us to refine our procedures and deliver long-term value.</a:t>
            </a:r>
            <a:endParaRPr lang="en-US" sz="1300" dirty="0"/>
          </a:p>
        </p:txBody>
      </p:sp>
      <p:sp>
        <p:nvSpPr>
          <p:cNvPr id="5" name="A3|pledge card"/>
          <p:cNvSpPr/>
          <p:nvPr/>
        </p:nvSpPr>
        <p:spPr>
          <a:xfrm>
            <a:off x="640080" y="4800600"/>
            <a:ext cx="1965960" cy="1234440"/>
          </a:xfrm>
          <a:prstGeom prst="roundRect">
            <a:avLst>
              <a:gd name="adj" fmla="val 13333"/>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6" name="A3|pledge icon" descr="preencoded.png">    </p:cNvPr>
          <p:cNvPicPr>
            <a:picLocks noChangeAspect="1"/>
          </p:cNvPicPr>
          <p:nvPr/>
        </p:nvPicPr>
        <p:blipFill>
          <a:blip r:embed="rId1"/>
          <a:stretch>
            <a:fillRect/>
          </a:stretch>
        </p:blipFill>
        <p:spPr>
          <a:xfrm>
            <a:off x="822960" y="4965192"/>
            <a:ext cx="457200" cy="457200"/>
          </a:xfrm>
          <a:prstGeom prst="rect">
            <a:avLst/>
          </a:prstGeom>
        </p:spPr>
      </p:pic>
      <p:sp>
        <p:nvSpPr>
          <p:cNvPr id="7" name="A3|pledge text"/>
          <p:cNvSpPr txBox="1"/>
          <p:nvPr/>
        </p:nvSpPr>
        <p:spPr>
          <a:xfrm>
            <a:off x="822960" y="5486400"/>
            <a:ext cx="1691640" cy="457200"/>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A plan for every site</a:t>
            </a:r>
            <a:endParaRPr lang="en-US" sz="1100" dirty="0"/>
          </a:p>
        </p:txBody>
      </p:sp>
      <p:sp>
        <p:nvSpPr>
          <p:cNvPr id="8" name="A4|pledge card"/>
          <p:cNvSpPr/>
          <p:nvPr/>
        </p:nvSpPr>
        <p:spPr>
          <a:xfrm>
            <a:off x="2743200" y="4800600"/>
            <a:ext cx="1965960" cy="1234440"/>
          </a:xfrm>
          <a:prstGeom prst="roundRect">
            <a:avLst>
              <a:gd name="adj" fmla="val 13333"/>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9" name="A4|pledge icon" descr="preencoded.png">    </p:cNvPr>
          <p:cNvPicPr>
            <a:picLocks noChangeAspect="1"/>
          </p:cNvPicPr>
          <p:nvPr/>
        </p:nvPicPr>
        <p:blipFill>
          <a:blip r:embed="rId2"/>
          <a:stretch>
            <a:fillRect/>
          </a:stretch>
        </p:blipFill>
        <p:spPr>
          <a:xfrm>
            <a:off x="2926080" y="4965192"/>
            <a:ext cx="457200" cy="457200"/>
          </a:xfrm>
          <a:prstGeom prst="rect">
            <a:avLst/>
          </a:prstGeom>
        </p:spPr>
      </p:pic>
      <p:sp>
        <p:nvSpPr>
          <p:cNvPr id="10" name="A4|pledge text"/>
          <p:cNvSpPr txBox="1"/>
          <p:nvPr/>
        </p:nvSpPr>
        <p:spPr>
          <a:xfrm>
            <a:off x="2926080" y="5486400"/>
            <a:ext cx="1691640" cy="457200"/>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A checklist for every crew</a:t>
            </a:r>
            <a:endParaRPr lang="en-US" sz="1100" dirty="0"/>
          </a:p>
        </p:txBody>
      </p:sp>
      <p:sp>
        <p:nvSpPr>
          <p:cNvPr id="11" name="A5|pledge card"/>
          <p:cNvSpPr/>
          <p:nvPr/>
        </p:nvSpPr>
        <p:spPr>
          <a:xfrm>
            <a:off x="4846320" y="4800600"/>
            <a:ext cx="1965960" cy="1234440"/>
          </a:xfrm>
          <a:prstGeom prst="roundRect">
            <a:avLst>
              <a:gd name="adj" fmla="val 13333"/>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2" name="A5|pledge icon" descr="preencoded.png">    </p:cNvPr>
          <p:cNvPicPr>
            <a:picLocks noChangeAspect="1"/>
          </p:cNvPicPr>
          <p:nvPr/>
        </p:nvPicPr>
        <p:blipFill>
          <a:blip r:embed="rId3"/>
          <a:stretch>
            <a:fillRect/>
          </a:stretch>
        </p:blipFill>
        <p:spPr>
          <a:xfrm>
            <a:off x="5029200" y="4965192"/>
            <a:ext cx="457200" cy="457200"/>
          </a:xfrm>
          <a:prstGeom prst="rect">
            <a:avLst/>
          </a:prstGeom>
        </p:spPr>
      </p:pic>
      <p:sp>
        <p:nvSpPr>
          <p:cNvPr id="13" name="A5|pledge text"/>
          <p:cNvSpPr txBox="1"/>
          <p:nvPr/>
        </p:nvSpPr>
        <p:spPr>
          <a:xfrm>
            <a:off x="5029200" y="5486400"/>
            <a:ext cx="1691640" cy="457200"/>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A walkthrough for every job</a:t>
            </a:r>
            <a:endParaRPr lang="en-US" sz="1100" dirty="0"/>
          </a:p>
        </p:txBody>
      </p:sp>
      <p:sp>
        <p:nvSpPr>
          <p:cNvPr id="14" name="A1|frame"/>
          <p:cNvSpPr/>
          <p:nvPr/>
        </p:nvSpPr>
        <p:spPr>
          <a:xfrm>
            <a:off x="7909560" y="868680"/>
            <a:ext cx="3749040" cy="5257800"/>
          </a:xfrm>
          <a:prstGeom prst="roundRect">
            <a:avLst>
              <a:gd name="adj" fmla="val 7317"/>
            </a:avLst>
          </a:prstGeom>
          <a:ln w="31750">
            <a:solidFill>
              <a:srgbClr val="4CC594"/>
            </a:solidFill>
            <a:prstDash val="solid"/>
          </a:ln>
        </p:spPr>
      </p:sp>
      <p:pic>
        <p:nvPicPr>
          <p:cNvPr id="15" name="A1|Zubair photo" descr="preencoded.png">    </p:cNvPr>
          <p:cNvPicPr>
            <a:picLocks noChangeAspect="1"/>
          </p:cNvPicPr>
          <p:nvPr/>
        </p:nvPicPr>
        <p:blipFill>
          <a:blip r:embed="rId4"/>
          <a:stretch>
            <a:fillRect/>
          </a:stretch>
        </p:blipFill>
        <p:spPr>
          <a:xfrm>
            <a:off x="7635240" y="548640"/>
            <a:ext cx="3749040" cy="5257800"/>
          </a:xfrm>
          <a:prstGeom prst="rect">
            <a:avLst/>
          </a:prstGeom>
        </p:spPr>
      </p:pic>
      <p:sp>
        <p:nvSpPr>
          <p:cNvPr id="16" name="A2|name plate"/>
          <p:cNvSpPr/>
          <p:nvPr/>
        </p:nvSpPr>
        <p:spPr>
          <a:xfrm>
            <a:off x="7863840" y="4983480"/>
            <a:ext cx="3291840" cy="658368"/>
          </a:xfrm>
          <a:prstGeom prst="roundRect">
            <a:avLst>
              <a:gd name="adj" fmla="val 19444"/>
            </a:avLst>
          </a:prstGeom>
          <a:solidFill>
            <a:schemeClr val="accent2"/>
          </a:solidFill>
          <a:ln/>
        </p:spPr>
      </p:sp>
      <p:sp>
        <p:nvSpPr>
          <p:cNvPr id="17" name="A2|name"/>
          <p:cNvSpPr txBox="1"/>
          <p:nvPr/>
        </p:nvSpPr>
        <p:spPr>
          <a:xfrm>
            <a:off x="8046720" y="4983480"/>
            <a:ext cx="3017520" cy="658368"/>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Zubair Al Baloushi</a:t>
            </a:r>
            <a:endParaRPr lang="en-US" sz="1300" dirty="0"/>
          </a:p>
          <a:p>
            <a:pPr indent="0" marL="0">
              <a:buNone/>
            </a:pPr>
            <a:r>
              <a:rPr lang="en-US" sz="1050" dirty="0">
                <a:solidFill>
                  <a:schemeClr val="tx2"/>
                </a:solidFill>
                <a:latin typeface="Poppins" pitchFamily="34" charset="0"/>
                <a:ea typeface="Poppins" pitchFamily="34" charset="-122"/>
                <a:cs typeface="Poppins" pitchFamily="34" charset="-120"/>
              </a:rPr>
              <a:t>Operations Manager</a:t>
            </a:r>
            <a:endParaRPr lang="en-US" sz="1300" dirty="0"/>
          </a:p>
        </p:txBody>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4</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600"/>
                                        <p:tgtEl>
                                          <p:spTgt spid="14"/>
                                        </p:tgtEl>
                                      </p:cBhvr>
                                    </p:animEffect>
                                    <p:anim calcmode="lin" valueType="num">
                                      <p:cBhvr additive="base">
                                        <p:cTn id="16" dur="600" fill="hold"/>
                                        <p:tgtEl>
                                          <p:spTgt spid="1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600"/>
                                        <p:tgtEl>
                                          <p:spTgt spid="15"/>
                                        </p:tgtEl>
                                      </p:cBhvr>
                                    </p:animEffect>
                                    <p:anim calcmode="lin" valueType="num">
                                      <p:cBhvr additive="base">
                                        <p:cTn id="20" dur="600" fill="hold"/>
                                        <p:tgtEl>
                                          <p:spTgt spid="1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26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600"/>
                                        <p:tgtEl>
                                          <p:spTgt spid="4"/>
                                        </p:tgtEl>
                                      </p:cBhvr>
                                    </p:animEffect>
                                    <p:anim calcmode="lin" valueType="num">
                                      <p:cBhvr additive="base">
                                        <p:cTn id="24" dur="600" fill="hold"/>
                                        <p:tgtEl>
                                          <p:spTgt spid="4"/>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26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600"/>
                                        <p:tgtEl>
                                          <p:spTgt spid="16"/>
                                        </p:tgtEl>
                                      </p:cBhvr>
                                    </p:animEffect>
                                    <p:anim calcmode="lin" valueType="num">
                                      <p:cBhvr additive="base">
                                        <p:cTn id="28" dur="600" fill="hold"/>
                                        <p:tgtEl>
                                          <p:spTgt spid="16"/>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26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600"/>
                                        <p:tgtEl>
                                          <p:spTgt spid="17"/>
                                        </p:tgtEl>
                                      </p:cBhvr>
                                    </p:animEffect>
                                    <p:anim calcmode="lin" valueType="num">
                                      <p:cBhvr additive="base">
                                        <p:cTn id="32" dur="600" fill="hold"/>
                                        <p:tgtEl>
                                          <p:spTgt spid="17"/>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52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600"/>
                                        <p:tgtEl>
                                          <p:spTgt spid="5"/>
                                        </p:tgtEl>
                                      </p:cBhvr>
                                    </p:animEffect>
                                    <p:anim calcmode="lin" valueType="num">
                                      <p:cBhvr additive="base">
                                        <p:cTn id="36" dur="600" fill="hold"/>
                                        <p:tgtEl>
                                          <p:spTgt spid="5"/>
                                        </p:tgtEl>
                                        <p:attrNameLst>
                                          <p:attrName>ppt_y</p:attrName>
                                        </p:attrNameLst>
                                      </p:cBhvr>
                                      <p:tavLst>
                                        <p:tav tm="0">
                                          <p:val>
                                            <p:strVal val="#ppt_y+0.03"/>
                                          </p:val>
                                        </p:tav>
                                        <p:tav tm="100000">
                                          <p:val>
                                            <p:strVal val="#ppt_y"/>
                                          </p:val>
                                        </p:tav>
                                      </p:tavLst>
                                    </p:anim>
                                  </p:childTnLst>
                                </p:cTn>
                              </p:par>
                              <p:par>
                                <p:cTn id="37" presetID="10" presetClass="entr" presetSubtype="0" fill="hold" nodeType="withEffect">
                                  <p:stCondLst>
                                    <p:cond delay="52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600"/>
                                        <p:tgtEl>
                                          <p:spTgt spid="6"/>
                                        </p:tgtEl>
                                      </p:cBhvr>
                                    </p:animEffect>
                                    <p:anim calcmode="lin" valueType="num">
                                      <p:cBhvr additive="base">
                                        <p:cTn id="40" dur="600" fill="hold"/>
                                        <p:tgtEl>
                                          <p:spTgt spid="6"/>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52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600"/>
                                        <p:tgtEl>
                                          <p:spTgt spid="7"/>
                                        </p:tgtEl>
                                      </p:cBhvr>
                                    </p:animEffect>
                                    <p:anim calcmode="lin" valueType="num">
                                      <p:cBhvr additive="base">
                                        <p:cTn id="44" dur="600" fill="hold"/>
                                        <p:tgtEl>
                                          <p:spTgt spid="7"/>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78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600"/>
                                        <p:tgtEl>
                                          <p:spTgt spid="8"/>
                                        </p:tgtEl>
                                      </p:cBhvr>
                                    </p:animEffect>
                                    <p:anim calcmode="lin" valueType="num">
                                      <p:cBhvr additive="base">
                                        <p:cTn id="48" dur="600" fill="hold"/>
                                        <p:tgtEl>
                                          <p:spTgt spid="8"/>
                                        </p:tgtEl>
                                        <p:attrNameLst>
                                          <p:attrName>ppt_y</p:attrName>
                                        </p:attrNameLst>
                                      </p:cBhvr>
                                      <p:tavLst>
                                        <p:tav tm="0">
                                          <p:val>
                                            <p:strVal val="#ppt_y+0.03"/>
                                          </p:val>
                                        </p:tav>
                                        <p:tav tm="100000">
                                          <p:val>
                                            <p:strVal val="#ppt_y"/>
                                          </p:val>
                                        </p:tav>
                                      </p:tavLst>
                                    </p:anim>
                                  </p:childTnLst>
                                </p:cTn>
                              </p:par>
                              <p:par>
                                <p:cTn id="49" presetID="10" presetClass="entr" presetSubtype="0" fill="hold" nodeType="withEffect">
                                  <p:stCondLst>
                                    <p:cond delay="78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600"/>
                                        <p:tgtEl>
                                          <p:spTgt spid="9"/>
                                        </p:tgtEl>
                                      </p:cBhvr>
                                    </p:animEffect>
                                    <p:anim calcmode="lin" valueType="num">
                                      <p:cBhvr additive="base">
                                        <p:cTn id="52" dur="600" fill="hold"/>
                                        <p:tgtEl>
                                          <p:spTgt spid="9"/>
                                        </p:tgtEl>
                                        <p:attrNameLst>
                                          <p:attrName>ppt_y</p:attrName>
                                        </p:attrNameLst>
                                      </p:cBhvr>
                                      <p:tavLst>
                                        <p:tav tm="0">
                                          <p:val>
                                            <p:strVal val="#ppt_y+0.03"/>
                                          </p:val>
                                        </p:tav>
                                        <p:tav tm="100000">
                                          <p:val>
                                            <p:strVal val="#ppt_y"/>
                                          </p:val>
                                        </p:tav>
                                      </p:tavLst>
                                    </p:anim>
                                  </p:childTnLst>
                                </p:cTn>
                              </p:par>
                              <p:par>
                                <p:cTn id="53" presetID="10" presetClass="entr" presetSubtype="0" fill="hold" grpId="0" nodeType="withEffect">
                                  <p:stCondLst>
                                    <p:cond delay="78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600"/>
                                        <p:tgtEl>
                                          <p:spTgt spid="10"/>
                                        </p:tgtEl>
                                      </p:cBhvr>
                                    </p:animEffect>
                                    <p:anim calcmode="lin" valueType="num">
                                      <p:cBhvr additive="base">
                                        <p:cTn id="56" dur="600" fill="hold"/>
                                        <p:tgtEl>
                                          <p:spTgt spid="10"/>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104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600"/>
                                        <p:tgtEl>
                                          <p:spTgt spid="11"/>
                                        </p:tgtEl>
                                      </p:cBhvr>
                                    </p:animEffect>
                                    <p:anim calcmode="lin" valueType="num">
                                      <p:cBhvr additive="base">
                                        <p:cTn id="60" dur="600" fill="hold"/>
                                        <p:tgtEl>
                                          <p:spTgt spid="11"/>
                                        </p:tgtEl>
                                        <p:attrNameLst>
                                          <p:attrName>ppt_y</p:attrName>
                                        </p:attrNameLst>
                                      </p:cBhvr>
                                      <p:tavLst>
                                        <p:tav tm="0">
                                          <p:val>
                                            <p:strVal val="#ppt_y+0.03"/>
                                          </p:val>
                                        </p:tav>
                                        <p:tav tm="100000">
                                          <p:val>
                                            <p:strVal val="#ppt_y"/>
                                          </p:val>
                                        </p:tav>
                                      </p:tavLst>
                                    </p:anim>
                                  </p:childTnLst>
                                </p:cTn>
                              </p:par>
                              <p:par>
                                <p:cTn id="61" presetID="10" presetClass="entr" presetSubtype="0" fill="hold" nodeType="withEffect">
                                  <p:stCondLst>
                                    <p:cond delay="104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600"/>
                                        <p:tgtEl>
                                          <p:spTgt spid="12"/>
                                        </p:tgtEl>
                                      </p:cBhvr>
                                    </p:animEffect>
                                    <p:anim calcmode="lin" valueType="num">
                                      <p:cBhvr additive="base">
                                        <p:cTn id="64" dur="600" fill="hold"/>
                                        <p:tgtEl>
                                          <p:spTgt spid="12"/>
                                        </p:tgtEl>
                                        <p:attrNameLst>
                                          <p:attrName>ppt_y</p:attrName>
                                        </p:attrNameLst>
                                      </p:cBhvr>
                                      <p:tavLst>
                                        <p:tav tm="0">
                                          <p:val>
                                            <p:strVal val="#ppt_y+0.03"/>
                                          </p:val>
                                        </p:tav>
                                        <p:tav tm="100000">
                                          <p:val>
                                            <p:strVal val="#ppt_y"/>
                                          </p:val>
                                        </p:tav>
                                      </p:tavLst>
                                    </p:anim>
                                  </p:childTnLst>
                                </p:cTn>
                              </p:par>
                              <p:par>
                                <p:cTn id="65" presetID="10" presetClass="entr" presetSubtype="0" fill="hold" grpId="0" nodeType="withEffect">
                                  <p:stCondLst>
                                    <p:cond delay="104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600"/>
                                        <p:tgtEl>
                                          <p:spTgt spid="13"/>
                                        </p:tgtEl>
                                      </p:cBhvr>
                                    </p:animEffect>
                                    <p:anim calcmode="lin" valueType="num">
                                      <p:cBhvr additive="base">
                                        <p:cTn id="68" dur="600" fill="hold"/>
                                        <p:tgtEl>
                                          <p:spTgt spid="13"/>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4" grpId="0" animBg="1"/>
      <p:bldP spid="4" grpId="0" animBg="1"/>
      <p:bldP spid="16" grpId="0" animBg="1"/>
      <p:bldP spid="17" grpId="0" animBg="1"/>
      <p:bldP spid="5" grpId="0" animBg="1"/>
      <p:bldP spid="7" grpId="0" animBg="1"/>
      <p:bldP spid="8" grpId="0" animBg="1"/>
      <p:bldP spid="10" grpId="0" animBg="1"/>
      <p:bldP spid="11"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1|number"/>
          <p:cNvSpPr txBox="1"/>
          <p:nvPr/>
        </p:nvSpPr>
        <p:spPr>
          <a:xfrm>
            <a:off x="640080" y="1280160"/>
            <a:ext cx="3657600" cy="1554480"/>
          </a:xfrm>
          <a:prstGeom prst="rect">
            <a:avLst/>
          </a:prstGeom>
          <a:noFill/>
          <a:ln/>
        </p:spPr>
        <p:txBody>
          <a:bodyPr wrap="square" lIns="0" tIns="0" rIns="0" bIns="0" rtlCol="0" anchor="ctr"/>
          <a:lstStyle/>
          <a:p>
            <a:pPr indent="0" marL="0">
              <a:buNone/>
            </a:pPr>
            <a:r>
              <a:rPr lang="en-US" sz="12000" b="1" dirty="0">
                <a:solidFill>
                  <a:schemeClr val="accent1">
                    <a:alpha val="90000"/>
                  </a:schemeClr>
                </a:solidFill>
                <a:latin typeface="Poppins" pitchFamily="34" charset="0"/>
                <a:ea typeface="Poppins" pitchFamily="34" charset="-122"/>
                <a:cs typeface="Poppins" pitchFamily="34" charset="-120"/>
              </a:rPr>
              <a:t>01</a:t>
            </a:r>
            <a:endParaRPr lang="en-US" sz="12000" dirty="0"/>
          </a:p>
        </p:txBody>
      </p:sp>
      <p:sp>
        <p:nvSpPr>
          <p:cNvPr id="3" name="A2|title"/>
          <p:cNvSpPr txBox="1"/>
          <p:nvPr/>
        </p:nvSpPr>
        <p:spPr>
          <a:xfrm>
            <a:off x="640080" y="2880360"/>
            <a:ext cx="6858000" cy="1005840"/>
          </a:xfrm>
          <a:prstGeom prst="rect">
            <a:avLst/>
          </a:prstGeom>
          <a:noFill/>
          <a:ln/>
        </p:spPr>
        <p:txBody>
          <a:bodyPr wrap="square" lIns="0" tIns="0" rIns="0" bIns="0" rtlCol="0" anchor="ctr"/>
          <a:lstStyle/>
          <a:p>
            <a:pPr indent="0" marL="0">
              <a:buNone/>
            </a:pPr>
            <a:r>
              <a:rPr lang="en-US" sz="5200" b="1" dirty="0">
                <a:solidFill>
                  <a:schemeClr val="tx1"/>
                </a:solidFill>
                <a:latin typeface="Poppins" pitchFamily="34" charset="0"/>
                <a:ea typeface="Poppins" pitchFamily="34" charset="-122"/>
                <a:cs typeface="Poppins" pitchFamily="34" charset="-120"/>
              </a:rPr>
              <a:t>Who we are</a:t>
            </a:r>
            <a:endParaRPr lang="en-US" sz="5200" dirty="0"/>
          </a:p>
        </p:txBody>
      </p:sp>
      <p:sp>
        <p:nvSpPr>
          <p:cNvPr id="4" name="A3|subtitle"/>
          <p:cNvSpPr txBox="1"/>
          <p:nvPr/>
        </p:nvSpPr>
        <p:spPr>
          <a:xfrm>
            <a:off x="640080" y="3977640"/>
            <a:ext cx="5120640" cy="914400"/>
          </a:xfrm>
          <a:prstGeom prst="rect">
            <a:avLst/>
          </a:prstGeom>
          <a:noFill/>
          <a:ln/>
        </p:spPr>
        <p:txBody>
          <a:bodyPr wrap="square" lIns="0" tIns="0" rIns="0" bIns="0" rtlCol="0" anchor="ctr"/>
          <a:lstStyle/>
          <a:p>
            <a:pPr indent="0" marL="0">
              <a:lnSpc>
                <a:spcPct val="115000"/>
              </a:lnSpc>
              <a:buNone/>
            </a:pPr>
            <a:r>
              <a:rPr lang="en-US" sz="1500" dirty="0">
                <a:solidFill>
                  <a:schemeClr val="accent5"/>
                </a:solidFill>
                <a:latin typeface="Poppins" pitchFamily="34" charset="0"/>
                <a:ea typeface="Poppins" pitchFamily="34" charset="-122"/>
                <a:cs typeface="Poppins" pitchFamily="34" charset="-120"/>
              </a:rPr>
              <a:t>Nearly two decades of planned, supervised and accountable cleaning across Oman.</a:t>
            </a:r>
            <a:endParaRPr lang="en-US" sz="1500" dirty="0"/>
          </a:p>
        </p:txBody>
      </p:sp>
      <p:sp>
        <p:nvSpPr>
          <p:cNvPr id="5" name="A3|accent"/>
          <p:cNvSpPr/>
          <p:nvPr/>
        </p:nvSpPr>
        <p:spPr>
          <a:xfrm>
            <a:off x="640080" y="5257800"/>
            <a:ext cx="822960" cy="91440"/>
          </a:xfrm>
          <a:prstGeom prst="roundRect">
            <a:avLst>
              <a:gd name="adj" fmla="val 50000"/>
            </a:avLst>
          </a:prstGeom>
          <a:solidFill>
            <a:schemeClr val="accent2"/>
          </a:solidFill>
          <a:ln/>
        </p:spPr>
      </p:sp>
      <p:pic>
        <p:nvPicPr>
          <p:cNvPr id="6" name="A3|logo" descr="/home/claude/prof/img/mmt_logo_disk.png">    </p:cNvPr>
          <p:cNvPicPr>
            <a:picLocks noChangeAspect="1"/>
          </p:cNvPicPr>
          <p:nvPr/>
        </p:nvPicPr>
        <p:blipFill>
          <a:blip r:embed="rId2"/>
          <a:stretch>
            <a:fillRect/>
          </a:stretch>
        </p:blipFill>
        <p:spPr>
          <a:xfrm>
            <a:off x="640080" y="6035040"/>
            <a:ext cx="457200" cy="4572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26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52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grpId="0" nodeType="withEffect">
                                  <p:stCondLst>
                                    <p:cond delay="52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nodeType="withEffect">
                                  <p:stCondLst>
                                    <p:cond delay="52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A1|eyebrow"/>
          <p:cNvSpPr txBox="1"/>
          <p:nvPr/>
        </p:nvSpPr>
        <p:spPr>
          <a:xfrm>
            <a:off x="640080" y="502920"/>
            <a:ext cx="576072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ABOUT US</a:t>
            </a:r>
            <a:endParaRPr lang="en-US" sz="1050" dirty="0"/>
          </a:p>
        </p:txBody>
      </p:sp>
      <p:sp>
        <p:nvSpPr>
          <p:cNvPr id="3" name="A1|title"/>
          <p:cNvSpPr txBox="1"/>
          <p:nvPr/>
        </p:nvSpPr>
        <p:spPr>
          <a:xfrm>
            <a:off x="640080" y="832104"/>
            <a:ext cx="5760720" cy="1143000"/>
          </a:xfrm>
          <a:prstGeom prst="rect">
            <a:avLst/>
          </a:prstGeom>
          <a:noFill/>
          <a:ln/>
        </p:spPr>
        <p:txBody>
          <a:bodyPr wrap="square" lIns="0" tIns="0" rIns="0" bIns="0" rtlCol="0" anchor="t"/>
          <a:lstStyle/>
          <a:p>
            <a:pPr indent="0" marL="0">
              <a:lnSpc>
                <a:spcPct val="95000"/>
              </a:lnSpc>
              <a:buNone/>
            </a:pPr>
            <a:r>
              <a:rPr lang="en-US" sz="3200" b="1" dirty="0">
                <a:solidFill>
                  <a:schemeClr val="tx1"/>
                </a:solidFill>
                <a:latin typeface="Poppins" pitchFamily="34" charset="0"/>
                <a:ea typeface="Poppins" pitchFamily="34" charset="-122"/>
                <a:cs typeface="Poppins" pitchFamily="34" charset="-120"/>
              </a:rPr>
              <a:t>Oman's cleaning partner since 2006</a:t>
            </a:r>
            <a:endParaRPr lang="en-US" sz="3200" dirty="0"/>
          </a:p>
        </p:txBody>
      </p:sp>
      <p:sp>
        <p:nvSpPr>
          <p:cNvPr id="4" name="A2|about text"/>
          <p:cNvSpPr txBox="1"/>
          <p:nvPr/>
        </p:nvSpPr>
        <p:spPr>
          <a:xfrm>
            <a:off x="640080" y="2103120"/>
            <a:ext cx="5669280" cy="2194560"/>
          </a:xfrm>
          <a:prstGeom prst="rect">
            <a:avLst/>
          </a:prstGeom>
          <a:noFill/>
          <a:ln/>
        </p:spPr>
        <p:txBody>
          <a:bodyPr wrap="square" lIns="0" tIns="0" rIns="0" bIns="0" rtlCol="0" anchor="t"/>
          <a:lstStyle/>
          <a:p>
            <a:pPr indent="0" marL="0">
              <a:lnSpc>
                <a:spcPct val="120000"/>
              </a:lnSpc>
              <a:spcAft>
                <a:spcPts val="800"/>
              </a:spcAft>
              <a:buNone/>
            </a:pPr>
            <a:r>
              <a:rPr lang="en-US" sz="1300" dirty="0">
                <a:solidFill>
                  <a:schemeClr val="accent5"/>
                </a:solidFill>
                <a:latin typeface="Poppins" pitchFamily="34" charset="0"/>
                <a:ea typeface="Poppins" pitchFamily="34" charset="-122"/>
                <a:cs typeface="Poppins" pitchFamily="34" charset="-120"/>
              </a:rPr>
              <a:t>Mahd Al Mustaqbal – MMT Cleaning Services is a leading provider of professional cleaning in Muscat and across Oman, delivering complete solutions for residential, commercial and industrial spaces.</a:t>
            </a:r>
            <a:endParaRPr lang="en-US" sz="1300" dirty="0"/>
          </a:p>
          <a:p>
            <a:pPr indent="0" marL="0">
              <a:lnSpc>
                <a:spcPct val="120000"/>
              </a:lnSpc>
              <a:buNone/>
            </a:pPr>
            <a:r>
              <a:rPr lang="en-US" sz="1300" dirty="0">
                <a:solidFill>
                  <a:schemeClr val="accent5"/>
                </a:solidFill>
                <a:latin typeface="Poppins" pitchFamily="34" charset="0"/>
                <a:ea typeface="Poppins" pitchFamily="34" charset="-122"/>
                <a:cs typeface="Poppins" pitchFamily="34" charset="-120"/>
              </a:rPr>
              <a:t>What began as a small team in Salalah is now a trusted name for villas, offices, retail, hospitality and corporate facilities. We plan every job, supervise our crews and stay accountable for the result.</a:t>
            </a:r>
            <a:endParaRPr lang="en-US" sz="1300" dirty="0"/>
          </a:p>
        </p:txBody>
      </p:sp>
      <p:pic>
        <p:nvPicPr>
          <p:cNvPr id="5" name="A2|about photo" descr="preencoded.png">    </p:cNvPr>
          <p:cNvPicPr>
            <a:picLocks noChangeAspect="1"/>
          </p:cNvPicPr>
          <p:nvPr/>
        </p:nvPicPr>
        <p:blipFill>
          <a:blip r:embed="rId1"/>
          <a:stretch>
            <a:fillRect/>
          </a:stretch>
        </p:blipFill>
        <p:spPr>
          <a:xfrm>
            <a:off x="6675120" y="548640"/>
            <a:ext cx="4937760" cy="3429000"/>
          </a:xfrm>
          <a:prstGeom prst="rect">
            <a:avLst/>
          </a:prstGeom>
        </p:spPr>
      </p:pic>
      <p:sp>
        <p:nvSpPr>
          <p:cNvPr id="6" name="A3|stats band"/>
          <p:cNvSpPr/>
          <p:nvPr/>
        </p:nvSpPr>
        <p:spPr>
          <a:xfrm>
            <a:off x="640080" y="4526280"/>
            <a:ext cx="10972800" cy="1600200"/>
          </a:xfrm>
          <a:prstGeom prst="roundRect">
            <a:avLst>
              <a:gd name="adj" fmla="val 14286"/>
            </a:avLst>
          </a:prstGeom>
          <a:solidFill>
            <a:schemeClr val="tx1"/>
          </a:solidFill>
          <a:ln/>
        </p:spPr>
      </p:sp>
      <p:sp>
        <p:nvSpPr>
          <p:cNvPr id="7" name="A4|stat"/>
          <p:cNvSpPr txBox="1"/>
          <p:nvPr/>
        </p:nvSpPr>
        <p:spPr>
          <a:xfrm>
            <a:off x="868680" y="4709160"/>
            <a:ext cx="2468880" cy="731520"/>
          </a:xfrm>
          <a:prstGeom prst="rect">
            <a:avLst/>
          </a:prstGeom>
          <a:noFill/>
          <a:ln/>
        </p:spPr>
        <p:txBody>
          <a:bodyPr wrap="square" lIns="0" tIns="0" rIns="0" bIns="0" rtlCol="0" anchor="ctr"/>
          <a:lstStyle/>
          <a:p>
            <a:pPr indent="0" marL="0">
              <a:buNone/>
            </a:pPr>
            <a:r>
              <a:rPr lang="en-US" sz="3600" b="1" dirty="0">
                <a:solidFill>
                  <a:schemeClr val="accent2"/>
                </a:solidFill>
                <a:latin typeface="Poppins" pitchFamily="34" charset="0"/>
                <a:ea typeface="Poppins" pitchFamily="34" charset="-122"/>
                <a:cs typeface="Poppins" pitchFamily="34" charset="-120"/>
              </a:rPr>
              <a:t>2006</a:t>
            </a:r>
            <a:endParaRPr lang="en-US" sz="3600" dirty="0"/>
          </a:p>
        </p:txBody>
      </p:sp>
      <p:sp>
        <p:nvSpPr>
          <p:cNvPr id="8" name="A4|stat label"/>
          <p:cNvSpPr txBox="1"/>
          <p:nvPr/>
        </p:nvSpPr>
        <p:spPr>
          <a:xfrm>
            <a:off x="868680" y="5440680"/>
            <a:ext cx="2468880" cy="457200"/>
          </a:xfrm>
          <a:prstGeom prst="rect">
            <a:avLst/>
          </a:prstGeom>
          <a:noFill/>
          <a:ln/>
        </p:spPr>
        <p:txBody>
          <a:bodyPr wrap="square" lIns="0" tIns="0" rIns="0" bIns="0" rtlCol="0" anchor="ctr"/>
          <a:lstStyle/>
          <a:p>
            <a:pPr indent="0" marL="0">
              <a:buNone/>
            </a:pPr>
            <a:r>
              <a:rPr lang="en-US" sz="1150" dirty="0">
                <a:solidFill>
                  <a:schemeClr val="bg1"/>
                </a:solidFill>
                <a:latin typeface="Poppins" pitchFamily="34" charset="0"/>
                <a:ea typeface="Poppins" pitchFamily="34" charset="-122"/>
                <a:cs typeface="Poppins" pitchFamily="34" charset="-120"/>
              </a:rPr>
              <a:t>Established in Salalah</a:t>
            </a:r>
            <a:endParaRPr lang="en-US" sz="1150" dirty="0"/>
          </a:p>
        </p:txBody>
      </p:sp>
      <p:sp>
        <p:nvSpPr>
          <p:cNvPr id="9" name="A5|stat"/>
          <p:cNvSpPr txBox="1"/>
          <p:nvPr/>
        </p:nvSpPr>
        <p:spPr>
          <a:xfrm>
            <a:off x="3611880" y="4709160"/>
            <a:ext cx="2468880" cy="731520"/>
          </a:xfrm>
          <a:prstGeom prst="rect">
            <a:avLst/>
          </a:prstGeom>
          <a:noFill/>
          <a:ln/>
        </p:spPr>
        <p:txBody>
          <a:bodyPr wrap="square" lIns="0" tIns="0" rIns="0" bIns="0" rtlCol="0" anchor="ctr"/>
          <a:lstStyle/>
          <a:p>
            <a:pPr indent="0" marL="0">
              <a:buNone/>
            </a:pPr>
            <a:r>
              <a:rPr lang="en-US" sz="3600" b="1" dirty="0">
                <a:solidFill>
                  <a:schemeClr val="accent2"/>
                </a:solidFill>
                <a:latin typeface="Poppins" pitchFamily="34" charset="0"/>
                <a:ea typeface="Poppins" pitchFamily="34" charset="-122"/>
                <a:cs typeface="Poppins" pitchFamily="34" charset="-120"/>
              </a:rPr>
              <a:t>3</a:t>
            </a:r>
            <a:endParaRPr lang="en-US" sz="3600" dirty="0"/>
          </a:p>
        </p:txBody>
      </p:sp>
      <p:sp>
        <p:nvSpPr>
          <p:cNvPr id="10" name="A5|stat label"/>
          <p:cNvSpPr txBox="1"/>
          <p:nvPr/>
        </p:nvSpPr>
        <p:spPr>
          <a:xfrm>
            <a:off x="3611880" y="5440680"/>
            <a:ext cx="2468880" cy="457200"/>
          </a:xfrm>
          <a:prstGeom prst="rect">
            <a:avLst/>
          </a:prstGeom>
          <a:noFill/>
          <a:ln/>
        </p:spPr>
        <p:txBody>
          <a:bodyPr wrap="square" lIns="0" tIns="0" rIns="0" bIns="0" rtlCol="0" anchor="ctr"/>
          <a:lstStyle/>
          <a:p>
            <a:pPr indent="0" marL="0">
              <a:buNone/>
            </a:pPr>
            <a:r>
              <a:rPr lang="en-US" sz="1150" dirty="0">
                <a:solidFill>
                  <a:schemeClr val="bg1"/>
                </a:solidFill>
                <a:latin typeface="Poppins" pitchFamily="34" charset="0"/>
                <a:ea typeface="Poppins" pitchFamily="34" charset="-122"/>
                <a:cs typeface="Poppins" pitchFamily="34" charset="-120"/>
              </a:rPr>
              <a:t>Cities: Muscat, Duqm, Salalah</a:t>
            </a:r>
            <a:endParaRPr lang="en-US" sz="1150" dirty="0"/>
          </a:p>
        </p:txBody>
      </p:sp>
      <p:sp>
        <p:nvSpPr>
          <p:cNvPr id="11" name="A5|divider"/>
          <p:cNvSpPr/>
          <p:nvPr/>
        </p:nvSpPr>
        <p:spPr>
          <a:xfrm>
            <a:off x="3429000" y="4846320"/>
            <a:ext cx="0" cy="960120"/>
          </a:xfrm>
          <a:prstGeom prst="line">
            <a:avLst/>
          </a:prstGeom>
          <a:noFill/>
          <a:ln w="9525">
            <a:solidFill>
              <a:srgbClr val="4CC594">
                <a:alpha val="40000"/>
              </a:srgbClr>
            </a:solidFill>
            <a:prstDash val="solid"/>
          </a:ln>
        </p:spPr>
      </p:sp>
      <p:sp>
        <p:nvSpPr>
          <p:cNvPr id="12" name="A6|stat"/>
          <p:cNvSpPr txBox="1"/>
          <p:nvPr/>
        </p:nvSpPr>
        <p:spPr>
          <a:xfrm>
            <a:off x="6355080" y="4709160"/>
            <a:ext cx="2468880" cy="731520"/>
          </a:xfrm>
          <a:prstGeom prst="rect">
            <a:avLst/>
          </a:prstGeom>
          <a:noFill/>
          <a:ln/>
        </p:spPr>
        <p:txBody>
          <a:bodyPr wrap="square" lIns="0" tIns="0" rIns="0" bIns="0" rtlCol="0" anchor="ctr"/>
          <a:lstStyle/>
          <a:p>
            <a:pPr indent="0" marL="0">
              <a:buNone/>
            </a:pPr>
            <a:r>
              <a:rPr lang="en-US" sz="3600" b="1" dirty="0">
                <a:solidFill>
                  <a:schemeClr val="accent2"/>
                </a:solidFill>
                <a:latin typeface="Poppins" pitchFamily="34" charset="0"/>
                <a:ea typeface="Poppins" pitchFamily="34" charset="-122"/>
                <a:cs typeface="Poppins" pitchFamily="34" charset="-120"/>
              </a:rPr>
              <a:t>15</a:t>
            </a:r>
            <a:endParaRPr lang="en-US" sz="3600" dirty="0"/>
          </a:p>
        </p:txBody>
      </p:sp>
      <p:sp>
        <p:nvSpPr>
          <p:cNvPr id="13" name="A6|stat label"/>
          <p:cNvSpPr txBox="1"/>
          <p:nvPr/>
        </p:nvSpPr>
        <p:spPr>
          <a:xfrm>
            <a:off x="6355080" y="5440680"/>
            <a:ext cx="2468880" cy="457200"/>
          </a:xfrm>
          <a:prstGeom prst="rect">
            <a:avLst/>
          </a:prstGeom>
          <a:noFill/>
          <a:ln/>
        </p:spPr>
        <p:txBody>
          <a:bodyPr wrap="square" lIns="0" tIns="0" rIns="0" bIns="0" rtlCol="0" anchor="ctr"/>
          <a:lstStyle/>
          <a:p>
            <a:pPr indent="0" marL="0">
              <a:buNone/>
            </a:pPr>
            <a:r>
              <a:rPr lang="en-US" sz="1150" dirty="0">
                <a:solidFill>
                  <a:schemeClr val="bg1"/>
                </a:solidFill>
                <a:latin typeface="Poppins" pitchFamily="34" charset="0"/>
                <a:ea typeface="Poppins" pitchFamily="34" charset="-122"/>
                <a:cs typeface="Poppins" pitchFamily="34" charset="-120"/>
              </a:rPr>
              <a:t>Specialised services</a:t>
            </a:r>
            <a:endParaRPr lang="en-US" sz="1150" dirty="0"/>
          </a:p>
        </p:txBody>
      </p:sp>
      <p:sp>
        <p:nvSpPr>
          <p:cNvPr id="14" name="A6|divider"/>
          <p:cNvSpPr/>
          <p:nvPr/>
        </p:nvSpPr>
        <p:spPr>
          <a:xfrm>
            <a:off x="6172200" y="4846320"/>
            <a:ext cx="0" cy="960120"/>
          </a:xfrm>
          <a:prstGeom prst="line">
            <a:avLst/>
          </a:prstGeom>
          <a:noFill/>
          <a:ln w="9525">
            <a:solidFill>
              <a:srgbClr val="4CC594">
                <a:alpha val="40000"/>
              </a:srgbClr>
            </a:solidFill>
            <a:prstDash val="solid"/>
          </a:ln>
        </p:spPr>
      </p:sp>
      <p:sp>
        <p:nvSpPr>
          <p:cNvPr id="15" name="A7|stat"/>
          <p:cNvSpPr txBox="1"/>
          <p:nvPr/>
        </p:nvSpPr>
        <p:spPr>
          <a:xfrm>
            <a:off x="9098280" y="4709160"/>
            <a:ext cx="2468880" cy="731520"/>
          </a:xfrm>
          <a:prstGeom prst="rect">
            <a:avLst/>
          </a:prstGeom>
          <a:noFill/>
          <a:ln/>
        </p:spPr>
        <p:txBody>
          <a:bodyPr wrap="square" lIns="0" tIns="0" rIns="0" bIns="0" rtlCol="0" anchor="ctr"/>
          <a:lstStyle/>
          <a:p>
            <a:pPr indent="0" marL="0">
              <a:buNone/>
            </a:pPr>
            <a:r>
              <a:rPr lang="en-US" sz="3600" b="1" dirty="0">
                <a:solidFill>
                  <a:schemeClr val="accent2"/>
                </a:solidFill>
                <a:latin typeface="Poppins" pitchFamily="34" charset="0"/>
                <a:ea typeface="Poppins" pitchFamily="34" charset="-122"/>
                <a:cs typeface="Poppins" pitchFamily="34" charset="-120"/>
              </a:rPr>
              <a:t>IRATA</a:t>
            </a:r>
            <a:endParaRPr lang="en-US" sz="3600" dirty="0"/>
          </a:p>
        </p:txBody>
      </p:sp>
      <p:sp>
        <p:nvSpPr>
          <p:cNvPr id="16" name="A7|stat label"/>
          <p:cNvSpPr txBox="1"/>
          <p:nvPr/>
        </p:nvSpPr>
        <p:spPr>
          <a:xfrm>
            <a:off x="9098280" y="5440680"/>
            <a:ext cx="2468880" cy="457200"/>
          </a:xfrm>
          <a:prstGeom prst="rect">
            <a:avLst/>
          </a:prstGeom>
          <a:noFill/>
          <a:ln/>
        </p:spPr>
        <p:txBody>
          <a:bodyPr wrap="square" lIns="0" tIns="0" rIns="0" bIns="0" rtlCol="0" anchor="ctr"/>
          <a:lstStyle/>
          <a:p>
            <a:pPr indent="0" marL="0">
              <a:buNone/>
            </a:pPr>
            <a:r>
              <a:rPr lang="en-US" sz="1150" dirty="0">
                <a:solidFill>
                  <a:schemeClr val="bg1"/>
                </a:solidFill>
                <a:latin typeface="Poppins" pitchFamily="34" charset="0"/>
                <a:ea typeface="Poppins" pitchFamily="34" charset="-122"/>
                <a:cs typeface="Poppins" pitchFamily="34" charset="-120"/>
              </a:rPr>
              <a:t>Certified rope access team</a:t>
            </a:r>
            <a:endParaRPr lang="en-US" sz="1150" dirty="0"/>
          </a:p>
        </p:txBody>
      </p:sp>
      <p:sp>
        <p:nvSpPr>
          <p:cNvPr id="17" name="A7|divider"/>
          <p:cNvSpPr/>
          <p:nvPr/>
        </p:nvSpPr>
        <p:spPr>
          <a:xfrm>
            <a:off x="8915400" y="4846320"/>
            <a:ext cx="0" cy="960120"/>
          </a:xfrm>
          <a:prstGeom prst="line">
            <a:avLst/>
          </a:prstGeom>
          <a:noFill/>
          <a:ln w="9525">
            <a:solidFill>
              <a:srgbClr val="4CC594">
                <a:alpha val="40000"/>
              </a:srgbClr>
            </a:solidFill>
            <a:prstDash val="solid"/>
          </a:ln>
        </p:spPr>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6</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18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18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36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54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54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72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72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72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9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grpId="0" nodeType="withEffect">
                                  <p:stCondLst>
                                    <p:cond delay="90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grpId="0" nodeType="withEffect">
                                  <p:stCondLst>
                                    <p:cond delay="9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108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600"/>
                                        <p:tgtEl>
                                          <p:spTgt spid="15"/>
                                        </p:tgtEl>
                                      </p:cBhvr>
                                    </p:animEffect>
                                    <p:anim calcmode="lin" valueType="num">
                                      <p:cBhvr additive="base">
                                        <p:cTn id="60" dur="600" fill="hold"/>
                                        <p:tgtEl>
                                          <p:spTgt spid="15"/>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108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600"/>
                                        <p:tgtEl>
                                          <p:spTgt spid="16"/>
                                        </p:tgtEl>
                                      </p:cBhvr>
                                    </p:animEffect>
                                    <p:anim calcmode="lin" valueType="num">
                                      <p:cBhvr additive="base">
                                        <p:cTn id="64" dur="600" fill="hold"/>
                                        <p:tgtEl>
                                          <p:spTgt spid="16"/>
                                        </p:tgtEl>
                                        <p:attrNameLst>
                                          <p:attrName>ppt_y</p:attrName>
                                        </p:attrNameLst>
                                      </p:cBhvr>
                                      <p:tavLst>
                                        <p:tav tm="0">
                                          <p:val>
                                            <p:strVal val="#ppt_y+0.03"/>
                                          </p:val>
                                        </p:tav>
                                        <p:tav tm="100000">
                                          <p:val>
                                            <p:strVal val="#ppt_y"/>
                                          </p:val>
                                        </p:tav>
                                      </p:tavLst>
                                    </p:anim>
                                  </p:childTnLst>
                                </p:cTn>
                              </p:par>
                              <p:par>
                                <p:cTn id="65" presetID="10" presetClass="entr" presetSubtype="0" fill="hold" grpId="0" nodeType="withEffect">
                                  <p:stCondLst>
                                    <p:cond delay="108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600"/>
                                        <p:tgtEl>
                                          <p:spTgt spid="17"/>
                                        </p:tgtEl>
                                      </p:cBhvr>
                                    </p:animEffect>
                                    <p:anim calcmode="lin" valueType="num">
                                      <p:cBhvr additive="base">
                                        <p:cTn id="68" dur="600" fill="hold"/>
                                        <p:tgtEl>
                                          <p:spTgt spid="17"/>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A1|eyebrow"/>
          <p:cNvSpPr txBox="1"/>
          <p:nvPr/>
        </p:nvSpPr>
        <p:spPr>
          <a:xfrm>
            <a:off x="640080" y="502920"/>
            <a:ext cx="82296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OUR JOURNEY</a:t>
            </a:r>
            <a:endParaRPr lang="en-US" sz="1050" dirty="0"/>
          </a:p>
        </p:txBody>
      </p:sp>
      <p:sp>
        <p:nvSpPr>
          <p:cNvPr id="3" name="A1|title"/>
          <p:cNvSpPr txBox="1"/>
          <p:nvPr/>
        </p:nvSpPr>
        <p:spPr>
          <a:xfrm>
            <a:off x="640080" y="832104"/>
            <a:ext cx="8229600" cy="1143000"/>
          </a:xfrm>
          <a:prstGeom prst="rect">
            <a:avLst/>
          </a:prstGeom>
          <a:noFill/>
          <a:ln/>
        </p:spPr>
        <p:txBody>
          <a:bodyPr wrap="square" lIns="0" tIns="0" rIns="0" bIns="0" rtlCol="0" anchor="t"/>
          <a:lstStyle/>
          <a:p>
            <a:pPr indent="0" marL="0">
              <a:lnSpc>
                <a:spcPct val="95000"/>
              </a:lnSpc>
              <a:buNone/>
            </a:pPr>
            <a:r>
              <a:rPr lang="en-US" sz="3200" b="1" dirty="0">
                <a:solidFill>
                  <a:schemeClr val="tx1"/>
                </a:solidFill>
                <a:latin typeface="Poppins" pitchFamily="34" charset="0"/>
                <a:ea typeface="Poppins" pitchFamily="34" charset="-122"/>
                <a:cs typeface="Poppins" pitchFamily="34" charset="-120"/>
              </a:rPr>
              <a:t>A journey of excellence since 2006</a:t>
            </a:r>
            <a:endParaRPr lang="en-US" sz="3200" dirty="0"/>
          </a:p>
        </p:txBody>
      </p:sp>
      <p:sp>
        <p:nvSpPr>
          <p:cNvPr id="4" name="A2|timeline"/>
          <p:cNvSpPr/>
          <p:nvPr/>
        </p:nvSpPr>
        <p:spPr>
          <a:xfrm>
            <a:off x="640080" y="3794760"/>
            <a:ext cx="10927080" cy="0"/>
          </a:xfrm>
          <a:prstGeom prst="line">
            <a:avLst/>
          </a:prstGeom>
          <a:noFill/>
          <a:ln w="25400">
            <a:solidFill>
              <a:srgbClr val="4CC594">
                <a:alpha val="60000"/>
              </a:srgbClr>
            </a:solidFill>
            <a:prstDash val="solid"/>
          </a:ln>
        </p:spPr>
      </p:sp>
      <p:pic>
        <p:nvPicPr>
          <p:cNvPr id="5" name="A3|node" descr="preencoded.png">    </p:cNvPr>
          <p:cNvPicPr>
            <a:picLocks noChangeAspect="1"/>
          </p:cNvPicPr>
          <p:nvPr/>
        </p:nvPicPr>
        <p:blipFill>
          <a:blip r:embed="rId1"/>
          <a:stretch>
            <a:fillRect/>
          </a:stretch>
        </p:blipFill>
        <p:spPr>
          <a:xfrm>
            <a:off x="1207008" y="3502152"/>
            <a:ext cx="585216" cy="585216"/>
          </a:xfrm>
          <a:prstGeom prst="rect">
            <a:avLst/>
          </a:prstGeom>
        </p:spPr>
      </p:pic>
      <p:sp>
        <p:nvSpPr>
          <p:cNvPr id="6" name="A3|event card"/>
          <p:cNvSpPr/>
          <p:nvPr/>
        </p:nvSpPr>
        <p:spPr>
          <a:xfrm>
            <a:off x="658368" y="1783080"/>
            <a:ext cx="1691640" cy="1600200"/>
          </a:xfrm>
          <a:prstGeom prst="roundRect">
            <a:avLst>
              <a:gd name="adj" fmla="val 10286"/>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7" name="A3|year"/>
          <p:cNvSpPr txBox="1"/>
          <p:nvPr/>
        </p:nvSpPr>
        <p:spPr>
          <a:xfrm>
            <a:off x="795528" y="1874520"/>
            <a:ext cx="1463040" cy="411480"/>
          </a:xfrm>
          <a:prstGeom prst="rect">
            <a:avLst/>
          </a:prstGeom>
          <a:noFill/>
          <a:ln/>
        </p:spPr>
        <p:txBody>
          <a:bodyPr wrap="square" lIns="0" tIns="0" rIns="0" bIns="0" rtlCol="0" anchor="ctr"/>
          <a:lstStyle/>
          <a:p>
            <a:pPr indent="0" marL="0">
              <a:buNone/>
            </a:pPr>
            <a:r>
              <a:rPr lang="en-US" sz="2000" b="1" dirty="0">
                <a:solidFill>
                  <a:schemeClr val="accent1"/>
                </a:solidFill>
                <a:latin typeface="Poppins" pitchFamily="34" charset="0"/>
                <a:ea typeface="Poppins" pitchFamily="34" charset="-122"/>
                <a:cs typeface="Poppins" pitchFamily="34" charset="-120"/>
              </a:rPr>
              <a:t>2006</a:t>
            </a:r>
            <a:endParaRPr lang="en-US" sz="2000" dirty="0"/>
          </a:p>
        </p:txBody>
      </p:sp>
      <p:sp>
        <p:nvSpPr>
          <p:cNvPr id="8" name="A3|event title"/>
          <p:cNvSpPr txBox="1"/>
          <p:nvPr/>
        </p:nvSpPr>
        <p:spPr>
          <a:xfrm>
            <a:off x="795528" y="2286000"/>
            <a:ext cx="1463040" cy="274320"/>
          </a:xfrm>
          <a:prstGeom prst="rect">
            <a:avLst/>
          </a:prstGeom>
          <a:noFill/>
          <a:ln/>
        </p:spPr>
        <p:txBody>
          <a:bodyPr wrap="square" lIns="0" tIns="0" rIns="0" bIns="0" rtlCol="0" anchor="ctr"/>
          <a:lstStyle/>
          <a:p>
            <a:pPr indent="0" marL="0">
              <a:buNone/>
            </a:pPr>
            <a:r>
              <a:rPr lang="en-US" sz="1050" b="1" dirty="0">
                <a:solidFill>
                  <a:schemeClr val="tx1"/>
                </a:solidFill>
                <a:latin typeface="Poppins" pitchFamily="34" charset="0"/>
                <a:ea typeface="Poppins" pitchFamily="34" charset="-122"/>
                <a:cs typeface="Poppins" pitchFamily="34" charset="-120"/>
              </a:rPr>
              <a:t>The beginning</a:t>
            </a:r>
            <a:endParaRPr lang="en-US" sz="1050" dirty="0"/>
          </a:p>
        </p:txBody>
      </p:sp>
      <p:sp>
        <p:nvSpPr>
          <p:cNvPr id="9" name="A3|event text"/>
          <p:cNvSpPr txBox="1"/>
          <p:nvPr/>
        </p:nvSpPr>
        <p:spPr>
          <a:xfrm>
            <a:off x="795528" y="2587752"/>
            <a:ext cx="1463040" cy="749808"/>
          </a:xfrm>
          <a:prstGeom prst="rect">
            <a:avLst/>
          </a:prstGeom>
          <a:noFill/>
          <a:ln/>
        </p:spPr>
        <p:txBody>
          <a:bodyPr wrap="square" lIns="0" tIns="0" rIns="0" bIns="0" rtlCol="0" anchor="t"/>
          <a:lstStyle/>
          <a:p>
            <a:pPr indent="0" marL="0">
              <a:buNone/>
            </a:pPr>
            <a:r>
              <a:rPr lang="en-US" sz="900" dirty="0">
                <a:solidFill>
                  <a:schemeClr val="accent5"/>
                </a:solidFill>
                <a:latin typeface="Poppins" pitchFamily="34" charset="0"/>
                <a:ea typeface="Poppins" pitchFamily="34" charset="-122"/>
                <a:cs typeface="Poppins" pitchFamily="34" charset="-120"/>
              </a:rPr>
              <a:t>MMT Cleaning Services is founded in Salalah.</a:t>
            </a:r>
            <a:endParaRPr lang="en-US" sz="900" dirty="0"/>
          </a:p>
        </p:txBody>
      </p:sp>
      <p:pic>
        <p:nvPicPr>
          <p:cNvPr id="10" name="A4|node" descr="preencoded.png">    </p:cNvPr>
          <p:cNvPicPr>
            <a:picLocks noChangeAspect="1"/>
          </p:cNvPicPr>
          <p:nvPr/>
        </p:nvPicPr>
        <p:blipFill>
          <a:blip r:embed="rId2"/>
          <a:stretch>
            <a:fillRect/>
          </a:stretch>
        </p:blipFill>
        <p:spPr>
          <a:xfrm>
            <a:off x="3035808" y="3502152"/>
            <a:ext cx="585216" cy="585216"/>
          </a:xfrm>
          <a:prstGeom prst="rect">
            <a:avLst/>
          </a:prstGeom>
        </p:spPr>
      </p:pic>
      <p:sp>
        <p:nvSpPr>
          <p:cNvPr id="11" name="A4|event card"/>
          <p:cNvSpPr/>
          <p:nvPr/>
        </p:nvSpPr>
        <p:spPr>
          <a:xfrm>
            <a:off x="2487168" y="4343400"/>
            <a:ext cx="1691640" cy="1600200"/>
          </a:xfrm>
          <a:prstGeom prst="roundRect">
            <a:avLst>
              <a:gd name="adj" fmla="val 10286"/>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12" name="A4|year"/>
          <p:cNvSpPr txBox="1"/>
          <p:nvPr/>
        </p:nvSpPr>
        <p:spPr>
          <a:xfrm>
            <a:off x="2624328" y="4434840"/>
            <a:ext cx="1463040" cy="411480"/>
          </a:xfrm>
          <a:prstGeom prst="rect">
            <a:avLst/>
          </a:prstGeom>
          <a:noFill/>
          <a:ln/>
        </p:spPr>
        <p:txBody>
          <a:bodyPr wrap="square" lIns="0" tIns="0" rIns="0" bIns="0" rtlCol="0" anchor="ctr"/>
          <a:lstStyle/>
          <a:p>
            <a:pPr indent="0" marL="0">
              <a:buNone/>
            </a:pPr>
            <a:r>
              <a:rPr lang="en-US" sz="2000" b="1" dirty="0">
                <a:solidFill>
                  <a:schemeClr val="accent1"/>
                </a:solidFill>
                <a:latin typeface="Poppins" pitchFamily="34" charset="0"/>
                <a:ea typeface="Poppins" pitchFamily="34" charset="-122"/>
                <a:cs typeface="Poppins" pitchFamily="34" charset="-120"/>
              </a:rPr>
              <a:t>2010</a:t>
            </a:r>
            <a:endParaRPr lang="en-US" sz="2000" dirty="0"/>
          </a:p>
        </p:txBody>
      </p:sp>
      <p:sp>
        <p:nvSpPr>
          <p:cNvPr id="13" name="A4|event title"/>
          <p:cNvSpPr txBox="1"/>
          <p:nvPr/>
        </p:nvSpPr>
        <p:spPr>
          <a:xfrm>
            <a:off x="2624328" y="4846320"/>
            <a:ext cx="1463040" cy="274320"/>
          </a:xfrm>
          <a:prstGeom prst="rect">
            <a:avLst/>
          </a:prstGeom>
          <a:noFill/>
          <a:ln/>
        </p:spPr>
        <p:txBody>
          <a:bodyPr wrap="square" lIns="0" tIns="0" rIns="0" bIns="0" rtlCol="0" anchor="ctr"/>
          <a:lstStyle/>
          <a:p>
            <a:pPr indent="0" marL="0">
              <a:buNone/>
            </a:pPr>
            <a:r>
              <a:rPr lang="en-US" sz="1050" b="1" dirty="0">
                <a:solidFill>
                  <a:schemeClr val="tx1"/>
                </a:solidFill>
                <a:latin typeface="Poppins" pitchFamily="34" charset="0"/>
                <a:ea typeface="Poppins" pitchFamily="34" charset="-122"/>
                <a:cs typeface="Poppins" pitchFamily="34" charset="-120"/>
              </a:rPr>
              <a:t>Expanding our reach</a:t>
            </a:r>
            <a:endParaRPr lang="en-US" sz="1050" dirty="0"/>
          </a:p>
        </p:txBody>
      </p:sp>
      <p:sp>
        <p:nvSpPr>
          <p:cNvPr id="14" name="A4|event text"/>
          <p:cNvSpPr txBox="1"/>
          <p:nvPr/>
        </p:nvSpPr>
        <p:spPr>
          <a:xfrm>
            <a:off x="2624328" y="5148072"/>
            <a:ext cx="1463040" cy="749808"/>
          </a:xfrm>
          <a:prstGeom prst="rect">
            <a:avLst/>
          </a:prstGeom>
          <a:noFill/>
          <a:ln/>
        </p:spPr>
        <p:txBody>
          <a:bodyPr wrap="square" lIns="0" tIns="0" rIns="0" bIns="0" rtlCol="0" anchor="t"/>
          <a:lstStyle/>
          <a:p>
            <a:pPr indent="0" marL="0">
              <a:buNone/>
            </a:pPr>
            <a:r>
              <a:rPr lang="en-US" sz="900" dirty="0">
                <a:solidFill>
                  <a:schemeClr val="accent5"/>
                </a:solidFill>
                <a:latin typeface="Poppins" pitchFamily="34" charset="0"/>
                <a:ea typeface="Poppins" pitchFamily="34" charset="-122"/>
                <a:cs typeface="Poppins" pitchFamily="34" charset="-120"/>
              </a:rPr>
              <a:t>Operations expand to Muscat for corporate and commercial clients.</a:t>
            </a:r>
            <a:endParaRPr lang="en-US" sz="900" dirty="0"/>
          </a:p>
        </p:txBody>
      </p:sp>
      <p:pic>
        <p:nvPicPr>
          <p:cNvPr id="15" name="A5|node" descr="preencoded.png">    </p:cNvPr>
          <p:cNvPicPr>
            <a:picLocks noChangeAspect="1"/>
          </p:cNvPicPr>
          <p:nvPr/>
        </p:nvPicPr>
        <p:blipFill>
          <a:blip r:embed="rId3"/>
          <a:stretch>
            <a:fillRect/>
          </a:stretch>
        </p:blipFill>
        <p:spPr>
          <a:xfrm>
            <a:off x="4864608" y="3502152"/>
            <a:ext cx="585216" cy="585216"/>
          </a:xfrm>
          <a:prstGeom prst="rect">
            <a:avLst/>
          </a:prstGeom>
        </p:spPr>
      </p:pic>
      <p:sp>
        <p:nvSpPr>
          <p:cNvPr id="16" name="A5|event card"/>
          <p:cNvSpPr/>
          <p:nvPr/>
        </p:nvSpPr>
        <p:spPr>
          <a:xfrm>
            <a:off x="4315968" y="1783080"/>
            <a:ext cx="1691640" cy="1600200"/>
          </a:xfrm>
          <a:prstGeom prst="roundRect">
            <a:avLst>
              <a:gd name="adj" fmla="val 10286"/>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17" name="A5|year"/>
          <p:cNvSpPr txBox="1"/>
          <p:nvPr/>
        </p:nvSpPr>
        <p:spPr>
          <a:xfrm>
            <a:off x="4453128" y="1874520"/>
            <a:ext cx="1463040" cy="411480"/>
          </a:xfrm>
          <a:prstGeom prst="rect">
            <a:avLst/>
          </a:prstGeom>
          <a:noFill/>
          <a:ln/>
        </p:spPr>
        <p:txBody>
          <a:bodyPr wrap="square" lIns="0" tIns="0" rIns="0" bIns="0" rtlCol="0" anchor="ctr"/>
          <a:lstStyle/>
          <a:p>
            <a:pPr indent="0" marL="0">
              <a:buNone/>
            </a:pPr>
            <a:r>
              <a:rPr lang="en-US" sz="2000" b="1" dirty="0">
                <a:solidFill>
                  <a:schemeClr val="accent1"/>
                </a:solidFill>
                <a:latin typeface="Poppins" pitchFamily="34" charset="0"/>
                <a:ea typeface="Poppins" pitchFamily="34" charset="-122"/>
                <a:cs typeface="Poppins" pitchFamily="34" charset="-120"/>
              </a:rPr>
              <a:t>2014</a:t>
            </a:r>
            <a:endParaRPr lang="en-US" sz="2000" dirty="0"/>
          </a:p>
        </p:txBody>
      </p:sp>
      <p:sp>
        <p:nvSpPr>
          <p:cNvPr id="18" name="A5|event title"/>
          <p:cNvSpPr txBox="1"/>
          <p:nvPr/>
        </p:nvSpPr>
        <p:spPr>
          <a:xfrm>
            <a:off x="4453128" y="2286000"/>
            <a:ext cx="1463040" cy="274320"/>
          </a:xfrm>
          <a:prstGeom prst="rect">
            <a:avLst/>
          </a:prstGeom>
          <a:noFill/>
          <a:ln/>
        </p:spPr>
        <p:txBody>
          <a:bodyPr wrap="square" lIns="0" tIns="0" rIns="0" bIns="0" rtlCol="0" anchor="ctr"/>
          <a:lstStyle/>
          <a:p>
            <a:pPr indent="0" marL="0">
              <a:buNone/>
            </a:pPr>
            <a:r>
              <a:rPr lang="en-US" sz="1050" b="1" dirty="0">
                <a:solidFill>
                  <a:schemeClr val="tx1"/>
                </a:solidFill>
                <a:latin typeface="Poppins" pitchFamily="34" charset="0"/>
                <a:ea typeface="Poppins" pitchFamily="34" charset="-122"/>
                <a:cs typeface="Poppins" pitchFamily="34" charset="-120"/>
              </a:rPr>
              <a:t>Specialised services</a:t>
            </a:r>
            <a:endParaRPr lang="en-US" sz="1050" dirty="0"/>
          </a:p>
        </p:txBody>
      </p:sp>
      <p:sp>
        <p:nvSpPr>
          <p:cNvPr id="19" name="A5|event text"/>
          <p:cNvSpPr txBox="1"/>
          <p:nvPr/>
        </p:nvSpPr>
        <p:spPr>
          <a:xfrm>
            <a:off x="4453128" y="2587752"/>
            <a:ext cx="1463040" cy="749808"/>
          </a:xfrm>
          <a:prstGeom prst="rect">
            <a:avLst/>
          </a:prstGeom>
          <a:noFill/>
          <a:ln/>
        </p:spPr>
        <p:txBody>
          <a:bodyPr wrap="square" lIns="0" tIns="0" rIns="0" bIns="0" rtlCol="0" anchor="t"/>
          <a:lstStyle/>
          <a:p>
            <a:pPr indent="0" marL="0">
              <a:buNone/>
            </a:pPr>
            <a:r>
              <a:rPr lang="en-US" sz="900" dirty="0">
                <a:solidFill>
                  <a:schemeClr val="accent5"/>
                </a:solidFill>
                <a:latin typeface="Poppins" pitchFamily="34" charset="0"/>
                <a:ea typeface="Poppins" pitchFamily="34" charset="-122"/>
                <a:cs typeface="Poppins" pitchFamily="34" charset="-120"/>
              </a:rPr>
              <a:t>Deep cleaning and pest control launched for homes and businesses.</a:t>
            </a:r>
            <a:endParaRPr lang="en-US" sz="900" dirty="0"/>
          </a:p>
        </p:txBody>
      </p:sp>
      <p:pic>
        <p:nvPicPr>
          <p:cNvPr id="20" name="A6|node" descr="preencoded.png">    </p:cNvPr>
          <p:cNvPicPr>
            <a:picLocks noChangeAspect="1"/>
          </p:cNvPicPr>
          <p:nvPr/>
        </p:nvPicPr>
        <p:blipFill>
          <a:blip r:embed="rId4"/>
          <a:stretch>
            <a:fillRect/>
          </a:stretch>
        </p:blipFill>
        <p:spPr>
          <a:xfrm>
            <a:off x="6693408" y="3502152"/>
            <a:ext cx="585216" cy="585216"/>
          </a:xfrm>
          <a:prstGeom prst="rect">
            <a:avLst/>
          </a:prstGeom>
        </p:spPr>
      </p:pic>
      <p:sp>
        <p:nvSpPr>
          <p:cNvPr id="21" name="A6|event card"/>
          <p:cNvSpPr/>
          <p:nvPr/>
        </p:nvSpPr>
        <p:spPr>
          <a:xfrm>
            <a:off x="6144768" y="4343400"/>
            <a:ext cx="1691640" cy="1600200"/>
          </a:xfrm>
          <a:prstGeom prst="roundRect">
            <a:avLst>
              <a:gd name="adj" fmla="val 10286"/>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22" name="A6|year"/>
          <p:cNvSpPr txBox="1"/>
          <p:nvPr/>
        </p:nvSpPr>
        <p:spPr>
          <a:xfrm>
            <a:off x="6281928" y="4434840"/>
            <a:ext cx="1463040" cy="411480"/>
          </a:xfrm>
          <a:prstGeom prst="rect">
            <a:avLst/>
          </a:prstGeom>
          <a:noFill/>
          <a:ln/>
        </p:spPr>
        <p:txBody>
          <a:bodyPr wrap="square" lIns="0" tIns="0" rIns="0" bIns="0" rtlCol="0" anchor="ctr"/>
          <a:lstStyle/>
          <a:p>
            <a:pPr indent="0" marL="0">
              <a:buNone/>
            </a:pPr>
            <a:r>
              <a:rPr lang="en-US" sz="2000" b="1" dirty="0">
                <a:solidFill>
                  <a:schemeClr val="accent1"/>
                </a:solidFill>
                <a:latin typeface="Poppins" pitchFamily="34" charset="0"/>
                <a:ea typeface="Poppins" pitchFamily="34" charset="-122"/>
                <a:cs typeface="Poppins" pitchFamily="34" charset="-120"/>
              </a:rPr>
              <a:t>2018</a:t>
            </a:r>
            <a:endParaRPr lang="en-US" sz="2000" dirty="0"/>
          </a:p>
        </p:txBody>
      </p:sp>
      <p:sp>
        <p:nvSpPr>
          <p:cNvPr id="23" name="A6|event title"/>
          <p:cNvSpPr txBox="1"/>
          <p:nvPr/>
        </p:nvSpPr>
        <p:spPr>
          <a:xfrm>
            <a:off x="6281928" y="4846320"/>
            <a:ext cx="1463040" cy="274320"/>
          </a:xfrm>
          <a:prstGeom prst="rect">
            <a:avLst/>
          </a:prstGeom>
          <a:noFill/>
          <a:ln/>
        </p:spPr>
        <p:txBody>
          <a:bodyPr wrap="square" lIns="0" tIns="0" rIns="0" bIns="0" rtlCol="0" anchor="ctr"/>
          <a:lstStyle/>
          <a:p>
            <a:pPr indent="0" marL="0">
              <a:buNone/>
            </a:pPr>
            <a:r>
              <a:rPr lang="en-US" sz="1050" b="1" dirty="0">
                <a:solidFill>
                  <a:schemeClr val="tx1"/>
                </a:solidFill>
                <a:latin typeface="Poppins" pitchFamily="34" charset="0"/>
                <a:ea typeface="Poppins" pitchFamily="34" charset="-122"/>
                <a:cs typeface="Poppins" pitchFamily="34" charset="-120"/>
              </a:rPr>
              <a:t>Eco-friendly shift</a:t>
            </a:r>
            <a:endParaRPr lang="en-US" sz="1050" dirty="0"/>
          </a:p>
        </p:txBody>
      </p:sp>
      <p:sp>
        <p:nvSpPr>
          <p:cNvPr id="24" name="A6|event text"/>
          <p:cNvSpPr txBox="1"/>
          <p:nvPr/>
        </p:nvSpPr>
        <p:spPr>
          <a:xfrm>
            <a:off x="6281928" y="5148072"/>
            <a:ext cx="1463040" cy="749808"/>
          </a:xfrm>
          <a:prstGeom prst="rect">
            <a:avLst/>
          </a:prstGeom>
          <a:noFill/>
          <a:ln/>
        </p:spPr>
        <p:txBody>
          <a:bodyPr wrap="square" lIns="0" tIns="0" rIns="0" bIns="0" rtlCol="0" anchor="t"/>
          <a:lstStyle/>
          <a:p>
            <a:pPr indent="0" marL="0">
              <a:buNone/>
            </a:pPr>
            <a:r>
              <a:rPr lang="en-US" sz="900" dirty="0">
                <a:solidFill>
                  <a:schemeClr val="accent5"/>
                </a:solidFill>
                <a:latin typeface="Poppins" pitchFamily="34" charset="0"/>
                <a:ea typeface="Poppins" pitchFamily="34" charset="-122"/>
                <a:cs typeface="Poppins" pitchFamily="34" charset="-120"/>
              </a:rPr>
              <a:t>Environmentally safe products and sustainable practices adopted.</a:t>
            </a:r>
            <a:endParaRPr lang="en-US" sz="900" dirty="0"/>
          </a:p>
        </p:txBody>
      </p:sp>
      <p:pic>
        <p:nvPicPr>
          <p:cNvPr id="25" name="A7|node" descr="preencoded.png">    </p:cNvPr>
          <p:cNvPicPr>
            <a:picLocks noChangeAspect="1"/>
          </p:cNvPicPr>
          <p:nvPr/>
        </p:nvPicPr>
        <p:blipFill>
          <a:blip r:embed="rId5"/>
          <a:stretch>
            <a:fillRect/>
          </a:stretch>
        </p:blipFill>
        <p:spPr>
          <a:xfrm>
            <a:off x="8522208" y="3502152"/>
            <a:ext cx="585216" cy="585216"/>
          </a:xfrm>
          <a:prstGeom prst="rect">
            <a:avLst/>
          </a:prstGeom>
        </p:spPr>
      </p:pic>
      <p:sp>
        <p:nvSpPr>
          <p:cNvPr id="26" name="A7|event card"/>
          <p:cNvSpPr/>
          <p:nvPr/>
        </p:nvSpPr>
        <p:spPr>
          <a:xfrm>
            <a:off x="7973568" y="1783080"/>
            <a:ext cx="1691640" cy="1600200"/>
          </a:xfrm>
          <a:prstGeom prst="roundRect">
            <a:avLst>
              <a:gd name="adj" fmla="val 10286"/>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27" name="A7|year"/>
          <p:cNvSpPr txBox="1"/>
          <p:nvPr/>
        </p:nvSpPr>
        <p:spPr>
          <a:xfrm>
            <a:off x="8110728" y="1874520"/>
            <a:ext cx="1463040" cy="411480"/>
          </a:xfrm>
          <a:prstGeom prst="rect">
            <a:avLst/>
          </a:prstGeom>
          <a:noFill/>
          <a:ln/>
        </p:spPr>
        <p:txBody>
          <a:bodyPr wrap="square" lIns="0" tIns="0" rIns="0" bIns="0" rtlCol="0" anchor="ctr"/>
          <a:lstStyle/>
          <a:p>
            <a:pPr indent="0" marL="0">
              <a:buNone/>
            </a:pPr>
            <a:r>
              <a:rPr lang="en-US" sz="2000" b="1" dirty="0">
                <a:solidFill>
                  <a:schemeClr val="accent1"/>
                </a:solidFill>
                <a:latin typeface="Poppins" pitchFamily="34" charset="0"/>
                <a:ea typeface="Poppins" pitchFamily="34" charset="-122"/>
                <a:cs typeface="Poppins" pitchFamily="34" charset="-120"/>
              </a:rPr>
              <a:t>2022</a:t>
            </a:r>
            <a:endParaRPr lang="en-US" sz="2000" dirty="0"/>
          </a:p>
        </p:txBody>
      </p:sp>
      <p:sp>
        <p:nvSpPr>
          <p:cNvPr id="28" name="A7|event title"/>
          <p:cNvSpPr txBox="1"/>
          <p:nvPr/>
        </p:nvSpPr>
        <p:spPr>
          <a:xfrm>
            <a:off x="8110728" y="2286000"/>
            <a:ext cx="1463040" cy="274320"/>
          </a:xfrm>
          <a:prstGeom prst="rect">
            <a:avLst/>
          </a:prstGeom>
          <a:noFill/>
          <a:ln/>
        </p:spPr>
        <p:txBody>
          <a:bodyPr wrap="square" lIns="0" tIns="0" rIns="0" bIns="0" rtlCol="0" anchor="ctr"/>
          <a:lstStyle/>
          <a:p>
            <a:pPr indent="0" marL="0">
              <a:buNone/>
            </a:pPr>
            <a:r>
              <a:rPr lang="en-US" sz="1050" b="1" dirty="0">
                <a:solidFill>
                  <a:schemeClr val="tx1"/>
                </a:solidFill>
                <a:latin typeface="Poppins" pitchFamily="34" charset="0"/>
                <a:ea typeface="Poppins" pitchFamily="34" charset="-122"/>
                <a:cs typeface="Poppins" pitchFamily="34" charset="-120"/>
              </a:rPr>
              <a:t>Leading businesses</a:t>
            </a:r>
            <a:endParaRPr lang="en-US" sz="1050" dirty="0"/>
          </a:p>
        </p:txBody>
      </p:sp>
      <p:sp>
        <p:nvSpPr>
          <p:cNvPr id="29" name="A7|event text"/>
          <p:cNvSpPr txBox="1"/>
          <p:nvPr/>
        </p:nvSpPr>
        <p:spPr>
          <a:xfrm>
            <a:off x="8110728" y="2587752"/>
            <a:ext cx="1463040" cy="749808"/>
          </a:xfrm>
          <a:prstGeom prst="rect">
            <a:avLst/>
          </a:prstGeom>
          <a:noFill/>
          <a:ln/>
        </p:spPr>
        <p:txBody>
          <a:bodyPr wrap="square" lIns="0" tIns="0" rIns="0" bIns="0" rtlCol="0" anchor="t"/>
          <a:lstStyle/>
          <a:p>
            <a:pPr indent="0" marL="0">
              <a:buNone/>
            </a:pPr>
            <a:r>
              <a:rPr lang="en-US" sz="900" dirty="0">
                <a:solidFill>
                  <a:schemeClr val="accent5"/>
                </a:solidFill>
                <a:latin typeface="Poppins" pitchFamily="34" charset="0"/>
                <a:ea typeface="Poppins" pitchFamily="34" charset="-122"/>
                <a:cs typeface="Poppins" pitchFamily="34" charset="-120"/>
              </a:rPr>
              <a:t>Partnerships with SalamAir, Redtag, Prime Business Solutions and Azadea Group.</a:t>
            </a:r>
            <a:endParaRPr lang="en-US" sz="900" dirty="0"/>
          </a:p>
        </p:txBody>
      </p:sp>
      <p:pic>
        <p:nvPicPr>
          <p:cNvPr id="30" name="A8|node" descr="preencoded.png">    </p:cNvPr>
          <p:cNvPicPr>
            <a:picLocks noChangeAspect="1"/>
          </p:cNvPicPr>
          <p:nvPr/>
        </p:nvPicPr>
        <p:blipFill>
          <a:blip r:embed="rId6"/>
          <a:stretch>
            <a:fillRect/>
          </a:stretch>
        </p:blipFill>
        <p:spPr>
          <a:xfrm>
            <a:off x="10351008" y="3502152"/>
            <a:ext cx="585216" cy="585216"/>
          </a:xfrm>
          <a:prstGeom prst="rect">
            <a:avLst/>
          </a:prstGeom>
        </p:spPr>
      </p:pic>
      <p:sp>
        <p:nvSpPr>
          <p:cNvPr id="31" name="A8|event card"/>
          <p:cNvSpPr/>
          <p:nvPr/>
        </p:nvSpPr>
        <p:spPr>
          <a:xfrm>
            <a:off x="9802368" y="4343400"/>
            <a:ext cx="1691640" cy="1600200"/>
          </a:xfrm>
          <a:prstGeom prst="roundRect">
            <a:avLst>
              <a:gd name="adj" fmla="val 10286"/>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32" name="A8|year"/>
          <p:cNvSpPr txBox="1"/>
          <p:nvPr/>
        </p:nvSpPr>
        <p:spPr>
          <a:xfrm>
            <a:off x="9939528" y="4434840"/>
            <a:ext cx="1463040" cy="411480"/>
          </a:xfrm>
          <a:prstGeom prst="rect">
            <a:avLst/>
          </a:prstGeom>
          <a:noFill/>
          <a:ln/>
        </p:spPr>
        <p:txBody>
          <a:bodyPr wrap="square" lIns="0" tIns="0" rIns="0" bIns="0" rtlCol="0" anchor="ctr"/>
          <a:lstStyle/>
          <a:p>
            <a:pPr indent="0" marL="0">
              <a:buNone/>
            </a:pPr>
            <a:r>
              <a:rPr lang="en-US" sz="2000" b="1" dirty="0">
                <a:solidFill>
                  <a:schemeClr val="accent1"/>
                </a:solidFill>
                <a:latin typeface="Poppins" pitchFamily="34" charset="0"/>
                <a:ea typeface="Poppins" pitchFamily="34" charset="-122"/>
                <a:cs typeface="Poppins" pitchFamily="34" charset="-120"/>
              </a:rPr>
              <a:t>2024</a:t>
            </a:r>
            <a:endParaRPr lang="en-US" sz="2000" dirty="0"/>
          </a:p>
        </p:txBody>
      </p:sp>
      <p:sp>
        <p:nvSpPr>
          <p:cNvPr id="33" name="A8|event title"/>
          <p:cNvSpPr txBox="1"/>
          <p:nvPr/>
        </p:nvSpPr>
        <p:spPr>
          <a:xfrm>
            <a:off x="9939528" y="4846320"/>
            <a:ext cx="1463040" cy="274320"/>
          </a:xfrm>
          <a:prstGeom prst="rect">
            <a:avLst/>
          </a:prstGeom>
          <a:noFill/>
          <a:ln/>
        </p:spPr>
        <p:txBody>
          <a:bodyPr wrap="square" lIns="0" tIns="0" rIns="0" bIns="0" rtlCol="0" anchor="ctr"/>
          <a:lstStyle/>
          <a:p>
            <a:pPr indent="0" marL="0">
              <a:buNone/>
            </a:pPr>
            <a:r>
              <a:rPr lang="en-US" sz="1050" b="1" dirty="0">
                <a:solidFill>
                  <a:schemeClr val="tx1"/>
                </a:solidFill>
                <a:latin typeface="Poppins" pitchFamily="34" charset="0"/>
                <a:ea typeface="Poppins" pitchFamily="34" charset="-122"/>
                <a:cs typeface="Poppins" pitchFamily="34" charset="-120"/>
              </a:rPr>
              <a:t>Nationwide reach</a:t>
            </a:r>
            <a:endParaRPr lang="en-US" sz="1050" dirty="0"/>
          </a:p>
        </p:txBody>
      </p:sp>
      <p:sp>
        <p:nvSpPr>
          <p:cNvPr id="34" name="A8|event text"/>
          <p:cNvSpPr txBox="1"/>
          <p:nvPr/>
        </p:nvSpPr>
        <p:spPr>
          <a:xfrm>
            <a:off x="9939528" y="5148072"/>
            <a:ext cx="1463040" cy="749808"/>
          </a:xfrm>
          <a:prstGeom prst="rect">
            <a:avLst/>
          </a:prstGeom>
          <a:noFill/>
          <a:ln/>
        </p:spPr>
        <p:txBody>
          <a:bodyPr wrap="square" lIns="0" tIns="0" rIns="0" bIns="0" rtlCol="0" anchor="t"/>
          <a:lstStyle/>
          <a:p>
            <a:pPr indent="0" marL="0">
              <a:buNone/>
            </a:pPr>
            <a:r>
              <a:rPr lang="en-US" sz="900" dirty="0">
                <a:solidFill>
                  <a:schemeClr val="accent5"/>
                </a:solidFill>
                <a:latin typeface="Poppins" pitchFamily="34" charset="0"/>
                <a:ea typeface="Poppins" pitchFamily="34" charset="-122"/>
                <a:cs typeface="Poppins" pitchFamily="34" charset="-120"/>
              </a:rPr>
              <a:t>Full-scale operations with greater capacity and modern technology.</a:t>
            </a:r>
            <a:endParaRPr lang="en-US" sz="900" dirty="0"/>
          </a:p>
        </p:txBody>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7</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18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36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36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36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36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36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nodeType="withEffect">
                                  <p:stCondLst>
                                    <p:cond delay="54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54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54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grpId="0" nodeType="withEffect">
                                  <p:stCondLst>
                                    <p:cond delay="54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grpId="0" nodeType="withEffect">
                                  <p:stCondLst>
                                    <p:cond delay="54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par>
                                <p:cTn id="57" presetID="10" presetClass="entr" presetSubtype="0" fill="hold" nodeType="withEffect">
                                  <p:stCondLst>
                                    <p:cond delay="72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600"/>
                                        <p:tgtEl>
                                          <p:spTgt spid="15"/>
                                        </p:tgtEl>
                                      </p:cBhvr>
                                    </p:animEffect>
                                    <p:anim calcmode="lin" valueType="num">
                                      <p:cBhvr additive="base">
                                        <p:cTn id="60" dur="600" fill="hold"/>
                                        <p:tgtEl>
                                          <p:spTgt spid="15"/>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72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600"/>
                                        <p:tgtEl>
                                          <p:spTgt spid="16"/>
                                        </p:tgtEl>
                                      </p:cBhvr>
                                    </p:animEffect>
                                    <p:anim calcmode="lin" valueType="num">
                                      <p:cBhvr additive="base">
                                        <p:cTn id="64" dur="600" fill="hold"/>
                                        <p:tgtEl>
                                          <p:spTgt spid="16"/>
                                        </p:tgtEl>
                                        <p:attrNameLst>
                                          <p:attrName>ppt_y</p:attrName>
                                        </p:attrNameLst>
                                      </p:cBhvr>
                                      <p:tavLst>
                                        <p:tav tm="0">
                                          <p:val>
                                            <p:strVal val="#ppt_y+0.03"/>
                                          </p:val>
                                        </p:tav>
                                        <p:tav tm="100000">
                                          <p:val>
                                            <p:strVal val="#ppt_y"/>
                                          </p:val>
                                        </p:tav>
                                      </p:tavLst>
                                    </p:anim>
                                  </p:childTnLst>
                                </p:cTn>
                              </p:par>
                              <p:par>
                                <p:cTn id="65" presetID="10" presetClass="entr" presetSubtype="0" fill="hold" grpId="0" nodeType="withEffect">
                                  <p:stCondLst>
                                    <p:cond delay="72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600"/>
                                        <p:tgtEl>
                                          <p:spTgt spid="17"/>
                                        </p:tgtEl>
                                      </p:cBhvr>
                                    </p:animEffect>
                                    <p:anim calcmode="lin" valueType="num">
                                      <p:cBhvr additive="base">
                                        <p:cTn id="68" dur="600" fill="hold"/>
                                        <p:tgtEl>
                                          <p:spTgt spid="17"/>
                                        </p:tgtEl>
                                        <p:attrNameLst>
                                          <p:attrName>ppt_y</p:attrName>
                                        </p:attrNameLst>
                                      </p:cBhvr>
                                      <p:tavLst>
                                        <p:tav tm="0">
                                          <p:val>
                                            <p:strVal val="#ppt_y+0.03"/>
                                          </p:val>
                                        </p:tav>
                                        <p:tav tm="100000">
                                          <p:val>
                                            <p:strVal val="#ppt_y"/>
                                          </p:val>
                                        </p:tav>
                                      </p:tavLst>
                                    </p:anim>
                                  </p:childTnLst>
                                </p:cTn>
                              </p:par>
                              <p:par>
                                <p:cTn id="69" presetID="10" presetClass="entr" presetSubtype="0" fill="hold" grpId="0" nodeType="withEffect">
                                  <p:stCondLst>
                                    <p:cond delay="72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600"/>
                                        <p:tgtEl>
                                          <p:spTgt spid="18"/>
                                        </p:tgtEl>
                                      </p:cBhvr>
                                    </p:animEffect>
                                    <p:anim calcmode="lin" valueType="num">
                                      <p:cBhvr additive="base">
                                        <p:cTn id="72" dur="600" fill="hold"/>
                                        <p:tgtEl>
                                          <p:spTgt spid="18"/>
                                        </p:tgtEl>
                                        <p:attrNameLst>
                                          <p:attrName>ppt_y</p:attrName>
                                        </p:attrNameLst>
                                      </p:cBhvr>
                                      <p:tavLst>
                                        <p:tav tm="0">
                                          <p:val>
                                            <p:strVal val="#ppt_y+0.03"/>
                                          </p:val>
                                        </p:tav>
                                        <p:tav tm="100000">
                                          <p:val>
                                            <p:strVal val="#ppt_y"/>
                                          </p:val>
                                        </p:tav>
                                      </p:tavLst>
                                    </p:anim>
                                  </p:childTnLst>
                                </p:cTn>
                              </p:par>
                              <p:par>
                                <p:cTn id="73" presetID="10" presetClass="entr" presetSubtype="0" fill="hold" grpId="0" nodeType="withEffect">
                                  <p:stCondLst>
                                    <p:cond delay="72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600"/>
                                        <p:tgtEl>
                                          <p:spTgt spid="19"/>
                                        </p:tgtEl>
                                      </p:cBhvr>
                                    </p:animEffect>
                                    <p:anim calcmode="lin" valueType="num">
                                      <p:cBhvr additive="base">
                                        <p:cTn id="76" dur="600" fill="hold"/>
                                        <p:tgtEl>
                                          <p:spTgt spid="19"/>
                                        </p:tgtEl>
                                        <p:attrNameLst>
                                          <p:attrName>ppt_y</p:attrName>
                                        </p:attrNameLst>
                                      </p:cBhvr>
                                      <p:tavLst>
                                        <p:tav tm="0">
                                          <p:val>
                                            <p:strVal val="#ppt_y+0.03"/>
                                          </p:val>
                                        </p:tav>
                                        <p:tav tm="100000">
                                          <p:val>
                                            <p:strVal val="#ppt_y"/>
                                          </p:val>
                                        </p:tav>
                                      </p:tavLst>
                                    </p:anim>
                                  </p:childTnLst>
                                </p:cTn>
                              </p:par>
                              <p:par>
                                <p:cTn id="77" presetID="10" presetClass="entr" presetSubtype="0" fill="hold" nodeType="withEffect">
                                  <p:stCondLst>
                                    <p:cond delay="90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600"/>
                                        <p:tgtEl>
                                          <p:spTgt spid="20"/>
                                        </p:tgtEl>
                                      </p:cBhvr>
                                    </p:animEffect>
                                    <p:anim calcmode="lin" valueType="num">
                                      <p:cBhvr additive="base">
                                        <p:cTn id="80" dur="600" fill="hold"/>
                                        <p:tgtEl>
                                          <p:spTgt spid="20"/>
                                        </p:tgtEl>
                                        <p:attrNameLst>
                                          <p:attrName>ppt_y</p:attrName>
                                        </p:attrNameLst>
                                      </p:cBhvr>
                                      <p:tavLst>
                                        <p:tav tm="0">
                                          <p:val>
                                            <p:strVal val="#ppt_y+0.03"/>
                                          </p:val>
                                        </p:tav>
                                        <p:tav tm="100000">
                                          <p:val>
                                            <p:strVal val="#ppt_y"/>
                                          </p:val>
                                        </p:tav>
                                      </p:tavLst>
                                    </p:anim>
                                  </p:childTnLst>
                                </p:cTn>
                              </p:par>
                              <p:par>
                                <p:cTn id="81" presetID="10" presetClass="entr" presetSubtype="0" fill="hold" grpId="0" nodeType="withEffect">
                                  <p:stCondLst>
                                    <p:cond delay="90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600"/>
                                        <p:tgtEl>
                                          <p:spTgt spid="21"/>
                                        </p:tgtEl>
                                      </p:cBhvr>
                                    </p:animEffect>
                                    <p:anim calcmode="lin" valueType="num">
                                      <p:cBhvr additive="base">
                                        <p:cTn id="84" dur="600" fill="hold"/>
                                        <p:tgtEl>
                                          <p:spTgt spid="21"/>
                                        </p:tgtEl>
                                        <p:attrNameLst>
                                          <p:attrName>ppt_y</p:attrName>
                                        </p:attrNameLst>
                                      </p:cBhvr>
                                      <p:tavLst>
                                        <p:tav tm="0">
                                          <p:val>
                                            <p:strVal val="#ppt_y+0.03"/>
                                          </p:val>
                                        </p:tav>
                                        <p:tav tm="100000">
                                          <p:val>
                                            <p:strVal val="#ppt_y"/>
                                          </p:val>
                                        </p:tav>
                                      </p:tavLst>
                                    </p:anim>
                                  </p:childTnLst>
                                </p:cTn>
                              </p:par>
                              <p:par>
                                <p:cTn id="85" presetID="10" presetClass="entr" presetSubtype="0" fill="hold" grpId="0" nodeType="withEffect">
                                  <p:stCondLst>
                                    <p:cond delay="90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600"/>
                                        <p:tgtEl>
                                          <p:spTgt spid="22"/>
                                        </p:tgtEl>
                                      </p:cBhvr>
                                    </p:animEffect>
                                    <p:anim calcmode="lin" valueType="num">
                                      <p:cBhvr additive="base">
                                        <p:cTn id="88" dur="600" fill="hold"/>
                                        <p:tgtEl>
                                          <p:spTgt spid="22"/>
                                        </p:tgtEl>
                                        <p:attrNameLst>
                                          <p:attrName>ppt_y</p:attrName>
                                        </p:attrNameLst>
                                      </p:cBhvr>
                                      <p:tavLst>
                                        <p:tav tm="0">
                                          <p:val>
                                            <p:strVal val="#ppt_y+0.03"/>
                                          </p:val>
                                        </p:tav>
                                        <p:tav tm="100000">
                                          <p:val>
                                            <p:strVal val="#ppt_y"/>
                                          </p:val>
                                        </p:tav>
                                      </p:tavLst>
                                    </p:anim>
                                  </p:childTnLst>
                                </p:cTn>
                              </p:par>
                              <p:par>
                                <p:cTn id="89" presetID="10" presetClass="entr" presetSubtype="0" fill="hold" grpId="0" nodeType="withEffect">
                                  <p:stCondLst>
                                    <p:cond delay="90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600"/>
                                        <p:tgtEl>
                                          <p:spTgt spid="23"/>
                                        </p:tgtEl>
                                      </p:cBhvr>
                                    </p:animEffect>
                                    <p:anim calcmode="lin" valueType="num">
                                      <p:cBhvr additive="base">
                                        <p:cTn id="92" dur="600" fill="hold"/>
                                        <p:tgtEl>
                                          <p:spTgt spid="23"/>
                                        </p:tgtEl>
                                        <p:attrNameLst>
                                          <p:attrName>ppt_y</p:attrName>
                                        </p:attrNameLst>
                                      </p:cBhvr>
                                      <p:tavLst>
                                        <p:tav tm="0">
                                          <p:val>
                                            <p:strVal val="#ppt_y+0.03"/>
                                          </p:val>
                                        </p:tav>
                                        <p:tav tm="100000">
                                          <p:val>
                                            <p:strVal val="#ppt_y"/>
                                          </p:val>
                                        </p:tav>
                                      </p:tavLst>
                                    </p:anim>
                                  </p:childTnLst>
                                </p:cTn>
                              </p:par>
                              <p:par>
                                <p:cTn id="93" presetID="10" presetClass="entr" presetSubtype="0" fill="hold" grpId="0" nodeType="withEffect">
                                  <p:stCondLst>
                                    <p:cond delay="90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600"/>
                                        <p:tgtEl>
                                          <p:spTgt spid="24"/>
                                        </p:tgtEl>
                                      </p:cBhvr>
                                    </p:animEffect>
                                    <p:anim calcmode="lin" valueType="num">
                                      <p:cBhvr additive="base">
                                        <p:cTn id="96" dur="600" fill="hold"/>
                                        <p:tgtEl>
                                          <p:spTgt spid="24"/>
                                        </p:tgtEl>
                                        <p:attrNameLst>
                                          <p:attrName>ppt_y</p:attrName>
                                        </p:attrNameLst>
                                      </p:cBhvr>
                                      <p:tavLst>
                                        <p:tav tm="0">
                                          <p:val>
                                            <p:strVal val="#ppt_y+0.03"/>
                                          </p:val>
                                        </p:tav>
                                        <p:tav tm="100000">
                                          <p:val>
                                            <p:strVal val="#ppt_y"/>
                                          </p:val>
                                        </p:tav>
                                      </p:tavLst>
                                    </p:anim>
                                  </p:childTnLst>
                                </p:cTn>
                              </p:par>
                              <p:par>
                                <p:cTn id="97" presetID="10" presetClass="entr" presetSubtype="0" fill="hold" nodeType="withEffect">
                                  <p:stCondLst>
                                    <p:cond delay="1080"/>
                                  </p:stCondLst>
                                  <p:childTnLst>
                                    <p:set>
                                      <p:cBhvr>
                                        <p:cTn id="98" dur="1" fill="hold">
                                          <p:stCondLst>
                                            <p:cond delay="0"/>
                                          </p:stCondLst>
                                        </p:cTn>
                                        <p:tgtEl>
                                          <p:spTgt spid="25"/>
                                        </p:tgtEl>
                                        <p:attrNameLst>
                                          <p:attrName>style.visibility</p:attrName>
                                        </p:attrNameLst>
                                      </p:cBhvr>
                                      <p:to>
                                        <p:strVal val="visible"/>
                                      </p:to>
                                    </p:set>
                                    <p:animEffect transition="in" filter="fade">
                                      <p:cBhvr>
                                        <p:cTn id="99" dur="600"/>
                                        <p:tgtEl>
                                          <p:spTgt spid="25"/>
                                        </p:tgtEl>
                                      </p:cBhvr>
                                    </p:animEffect>
                                    <p:anim calcmode="lin" valueType="num">
                                      <p:cBhvr additive="base">
                                        <p:cTn id="100" dur="600" fill="hold"/>
                                        <p:tgtEl>
                                          <p:spTgt spid="25"/>
                                        </p:tgtEl>
                                        <p:attrNameLst>
                                          <p:attrName>ppt_y</p:attrName>
                                        </p:attrNameLst>
                                      </p:cBhvr>
                                      <p:tavLst>
                                        <p:tav tm="0">
                                          <p:val>
                                            <p:strVal val="#ppt_y+0.03"/>
                                          </p:val>
                                        </p:tav>
                                        <p:tav tm="100000">
                                          <p:val>
                                            <p:strVal val="#ppt_y"/>
                                          </p:val>
                                        </p:tav>
                                      </p:tavLst>
                                    </p:anim>
                                  </p:childTnLst>
                                </p:cTn>
                              </p:par>
                              <p:par>
                                <p:cTn id="101" presetID="10" presetClass="entr" presetSubtype="0" fill="hold" grpId="0" nodeType="withEffect">
                                  <p:stCondLst>
                                    <p:cond delay="108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600"/>
                                        <p:tgtEl>
                                          <p:spTgt spid="26"/>
                                        </p:tgtEl>
                                      </p:cBhvr>
                                    </p:animEffect>
                                    <p:anim calcmode="lin" valueType="num">
                                      <p:cBhvr additive="base">
                                        <p:cTn id="104" dur="600" fill="hold"/>
                                        <p:tgtEl>
                                          <p:spTgt spid="26"/>
                                        </p:tgtEl>
                                        <p:attrNameLst>
                                          <p:attrName>ppt_y</p:attrName>
                                        </p:attrNameLst>
                                      </p:cBhvr>
                                      <p:tavLst>
                                        <p:tav tm="0">
                                          <p:val>
                                            <p:strVal val="#ppt_y+0.03"/>
                                          </p:val>
                                        </p:tav>
                                        <p:tav tm="100000">
                                          <p:val>
                                            <p:strVal val="#ppt_y"/>
                                          </p:val>
                                        </p:tav>
                                      </p:tavLst>
                                    </p:anim>
                                  </p:childTnLst>
                                </p:cTn>
                              </p:par>
                              <p:par>
                                <p:cTn id="105" presetID="10" presetClass="entr" presetSubtype="0" fill="hold" grpId="0" nodeType="withEffect">
                                  <p:stCondLst>
                                    <p:cond delay="108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600"/>
                                        <p:tgtEl>
                                          <p:spTgt spid="27"/>
                                        </p:tgtEl>
                                      </p:cBhvr>
                                    </p:animEffect>
                                    <p:anim calcmode="lin" valueType="num">
                                      <p:cBhvr additive="base">
                                        <p:cTn id="108" dur="600" fill="hold"/>
                                        <p:tgtEl>
                                          <p:spTgt spid="27"/>
                                        </p:tgtEl>
                                        <p:attrNameLst>
                                          <p:attrName>ppt_y</p:attrName>
                                        </p:attrNameLst>
                                      </p:cBhvr>
                                      <p:tavLst>
                                        <p:tav tm="0">
                                          <p:val>
                                            <p:strVal val="#ppt_y+0.03"/>
                                          </p:val>
                                        </p:tav>
                                        <p:tav tm="100000">
                                          <p:val>
                                            <p:strVal val="#ppt_y"/>
                                          </p:val>
                                        </p:tav>
                                      </p:tavLst>
                                    </p:anim>
                                  </p:childTnLst>
                                </p:cTn>
                              </p:par>
                              <p:par>
                                <p:cTn id="109" presetID="10" presetClass="entr" presetSubtype="0" fill="hold" grpId="0" nodeType="withEffect">
                                  <p:stCondLst>
                                    <p:cond delay="1080"/>
                                  </p:stCondLst>
                                  <p:childTnLst>
                                    <p:set>
                                      <p:cBhvr>
                                        <p:cTn id="110" dur="1" fill="hold">
                                          <p:stCondLst>
                                            <p:cond delay="0"/>
                                          </p:stCondLst>
                                        </p:cTn>
                                        <p:tgtEl>
                                          <p:spTgt spid="28"/>
                                        </p:tgtEl>
                                        <p:attrNameLst>
                                          <p:attrName>style.visibility</p:attrName>
                                        </p:attrNameLst>
                                      </p:cBhvr>
                                      <p:to>
                                        <p:strVal val="visible"/>
                                      </p:to>
                                    </p:set>
                                    <p:animEffect transition="in" filter="fade">
                                      <p:cBhvr>
                                        <p:cTn id="111" dur="600"/>
                                        <p:tgtEl>
                                          <p:spTgt spid="28"/>
                                        </p:tgtEl>
                                      </p:cBhvr>
                                    </p:animEffect>
                                    <p:anim calcmode="lin" valueType="num">
                                      <p:cBhvr additive="base">
                                        <p:cTn id="112" dur="600" fill="hold"/>
                                        <p:tgtEl>
                                          <p:spTgt spid="28"/>
                                        </p:tgtEl>
                                        <p:attrNameLst>
                                          <p:attrName>ppt_y</p:attrName>
                                        </p:attrNameLst>
                                      </p:cBhvr>
                                      <p:tavLst>
                                        <p:tav tm="0">
                                          <p:val>
                                            <p:strVal val="#ppt_y+0.03"/>
                                          </p:val>
                                        </p:tav>
                                        <p:tav tm="100000">
                                          <p:val>
                                            <p:strVal val="#ppt_y"/>
                                          </p:val>
                                        </p:tav>
                                      </p:tavLst>
                                    </p:anim>
                                  </p:childTnLst>
                                </p:cTn>
                              </p:par>
                              <p:par>
                                <p:cTn id="113" presetID="10" presetClass="entr" presetSubtype="0" fill="hold" grpId="0" nodeType="withEffect">
                                  <p:stCondLst>
                                    <p:cond delay="1080"/>
                                  </p:stCondLst>
                                  <p:childTnLst>
                                    <p:set>
                                      <p:cBhvr>
                                        <p:cTn id="114" dur="1" fill="hold">
                                          <p:stCondLst>
                                            <p:cond delay="0"/>
                                          </p:stCondLst>
                                        </p:cTn>
                                        <p:tgtEl>
                                          <p:spTgt spid="29"/>
                                        </p:tgtEl>
                                        <p:attrNameLst>
                                          <p:attrName>style.visibility</p:attrName>
                                        </p:attrNameLst>
                                      </p:cBhvr>
                                      <p:to>
                                        <p:strVal val="visible"/>
                                      </p:to>
                                    </p:set>
                                    <p:animEffect transition="in" filter="fade">
                                      <p:cBhvr>
                                        <p:cTn id="115" dur="600"/>
                                        <p:tgtEl>
                                          <p:spTgt spid="29"/>
                                        </p:tgtEl>
                                      </p:cBhvr>
                                    </p:animEffect>
                                    <p:anim calcmode="lin" valueType="num">
                                      <p:cBhvr additive="base">
                                        <p:cTn id="116" dur="600" fill="hold"/>
                                        <p:tgtEl>
                                          <p:spTgt spid="29"/>
                                        </p:tgtEl>
                                        <p:attrNameLst>
                                          <p:attrName>ppt_y</p:attrName>
                                        </p:attrNameLst>
                                      </p:cBhvr>
                                      <p:tavLst>
                                        <p:tav tm="0">
                                          <p:val>
                                            <p:strVal val="#ppt_y+0.03"/>
                                          </p:val>
                                        </p:tav>
                                        <p:tav tm="100000">
                                          <p:val>
                                            <p:strVal val="#ppt_y"/>
                                          </p:val>
                                        </p:tav>
                                      </p:tavLst>
                                    </p:anim>
                                  </p:childTnLst>
                                </p:cTn>
                              </p:par>
                              <p:par>
                                <p:cTn id="117" presetID="10" presetClass="entr" presetSubtype="0" fill="hold" nodeType="withEffect">
                                  <p:stCondLst>
                                    <p:cond delay="1260"/>
                                  </p:stCondLst>
                                  <p:childTnLst>
                                    <p:set>
                                      <p:cBhvr>
                                        <p:cTn id="118" dur="1" fill="hold">
                                          <p:stCondLst>
                                            <p:cond delay="0"/>
                                          </p:stCondLst>
                                        </p:cTn>
                                        <p:tgtEl>
                                          <p:spTgt spid="30"/>
                                        </p:tgtEl>
                                        <p:attrNameLst>
                                          <p:attrName>style.visibility</p:attrName>
                                        </p:attrNameLst>
                                      </p:cBhvr>
                                      <p:to>
                                        <p:strVal val="visible"/>
                                      </p:to>
                                    </p:set>
                                    <p:animEffect transition="in" filter="fade">
                                      <p:cBhvr>
                                        <p:cTn id="119" dur="600"/>
                                        <p:tgtEl>
                                          <p:spTgt spid="30"/>
                                        </p:tgtEl>
                                      </p:cBhvr>
                                    </p:animEffect>
                                    <p:anim calcmode="lin" valueType="num">
                                      <p:cBhvr additive="base">
                                        <p:cTn id="120" dur="600" fill="hold"/>
                                        <p:tgtEl>
                                          <p:spTgt spid="30"/>
                                        </p:tgtEl>
                                        <p:attrNameLst>
                                          <p:attrName>ppt_y</p:attrName>
                                        </p:attrNameLst>
                                      </p:cBhvr>
                                      <p:tavLst>
                                        <p:tav tm="0">
                                          <p:val>
                                            <p:strVal val="#ppt_y+0.03"/>
                                          </p:val>
                                        </p:tav>
                                        <p:tav tm="100000">
                                          <p:val>
                                            <p:strVal val="#ppt_y"/>
                                          </p:val>
                                        </p:tav>
                                      </p:tavLst>
                                    </p:anim>
                                  </p:childTnLst>
                                </p:cTn>
                              </p:par>
                              <p:par>
                                <p:cTn id="121" presetID="10" presetClass="entr" presetSubtype="0" fill="hold" grpId="0" nodeType="withEffect">
                                  <p:stCondLst>
                                    <p:cond delay="1260"/>
                                  </p:stCondLst>
                                  <p:childTnLst>
                                    <p:set>
                                      <p:cBhvr>
                                        <p:cTn id="122" dur="1" fill="hold">
                                          <p:stCondLst>
                                            <p:cond delay="0"/>
                                          </p:stCondLst>
                                        </p:cTn>
                                        <p:tgtEl>
                                          <p:spTgt spid="31"/>
                                        </p:tgtEl>
                                        <p:attrNameLst>
                                          <p:attrName>style.visibility</p:attrName>
                                        </p:attrNameLst>
                                      </p:cBhvr>
                                      <p:to>
                                        <p:strVal val="visible"/>
                                      </p:to>
                                    </p:set>
                                    <p:animEffect transition="in" filter="fade">
                                      <p:cBhvr>
                                        <p:cTn id="123" dur="600"/>
                                        <p:tgtEl>
                                          <p:spTgt spid="31"/>
                                        </p:tgtEl>
                                      </p:cBhvr>
                                    </p:animEffect>
                                    <p:anim calcmode="lin" valueType="num">
                                      <p:cBhvr additive="base">
                                        <p:cTn id="124" dur="600" fill="hold"/>
                                        <p:tgtEl>
                                          <p:spTgt spid="31"/>
                                        </p:tgtEl>
                                        <p:attrNameLst>
                                          <p:attrName>ppt_y</p:attrName>
                                        </p:attrNameLst>
                                      </p:cBhvr>
                                      <p:tavLst>
                                        <p:tav tm="0">
                                          <p:val>
                                            <p:strVal val="#ppt_y+0.03"/>
                                          </p:val>
                                        </p:tav>
                                        <p:tav tm="100000">
                                          <p:val>
                                            <p:strVal val="#ppt_y"/>
                                          </p:val>
                                        </p:tav>
                                      </p:tavLst>
                                    </p:anim>
                                  </p:childTnLst>
                                </p:cTn>
                              </p:par>
                              <p:par>
                                <p:cTn id="125" presetID="10" presetClass="entr" presetSubtype="0" fill="hold" grpId="0" nodeType="withEffect">
                                  <p:stCondLst>
                                    <p:cond delay="1260"/>
                                  </p:stCondLst>
                                  <p:childTnLst>
                                    <p:set>
                                      <p:cBhvr>
                                        <p:cTn id="126" dur="1" fill="hold">
                                          <p:stCondLst>
                                            <p:cond delay="0"/>
                                          </p:stCondLst>
                                        </p:cTn>
                                        <p:tgtEl>
                                          <p:spTgt spid="32"/>
                                        </p:tgtEl>
                                        <p:attrNameLst>
                                          <p:attrName>style.visibility</p:attrName>
                                        </p:attrNameLst>
                                      </p:cBhvr>
                                      <p:to>
                                        <p:strVal val="visible"/>
                                      </p:to>
                                    </p:set>
                                    <p:animEffect transition="in" filter="fade">
                                      <p:cBhvr>
                                        <p:cTn id="127" dur="600"/>
                                        <p:tgtEl>
                                          <p:spTgt spid="32"/>
                                        </p:tgtEl>
                                      </p:cBhvr>
                                    </p:animEffect>
                                    <p:anim calcmode="lin" valueType="num">
                                      <p:cBhvr additive="base">
                                        <p:cTn id="128" dur="600" fill="hold"/>
                                        <p:tgtEl>
                                          <p:spTgt spid="32"/>
                                        </p:tgtEl>
                                        <p:attrNameLst>
                                          <p:attrName>ppt_y</p:attrName>
                                        </p:attrNameLst>
                                      </p:cBhvr>
                                      <p:tavLst>
                                        <p:tav tm="0">
                                          <p:val>
                                            <p:strVal val="#ppt_y+0.03"/>
                                          </p:val>
                                        </p:tav>
                                        <p:tav tm="100000">
                                          <p:val>
                                            <p:strVal val="#ppt_y"/>
                                          </p:val>
                                        </p:tav>
                                      </p:tavLst>
                                    </p:anim>
                                  </p:childTnLst>
                                </p:cTn>
                              </p:par>
                              <p:par>
                                <p:cTn id="129" presetID="10" presetClass="entr" presetSubtype="0" fill="hold" grpId="0" nodeType="withEffect">
                                  <p:stCondLst>
                                    <p:cond delay="1260"/>
                                  </p:stCondLst>
                                  <p:childTnLst>
                                    <p:set>
                                      <p:cBhvr>
                                        <p:cTn id="130" dur="1" fill="hold">
                                          <p:stCondLst>
                                            <p:cond delay="0"/>
                                          </p:stCondLst>
                                        </p:cTn>
                                        <p:tgtEl>
                                          <p:spTgt spid="33"/>
                                        </p:tgtEl>
                                        <p:attrNameLst>
                                          <p:attrName>style.visibility</p:attrName>
                                        </p:attrNameLst>
                                      </p:cBhvr>
                                      <p:to>
                                        <p:strVal val="visible"/>
                                      </p:to>
                                    </p:set>
                                    <p:animEffect transition="in" filter="fade">
                                      <p:cBhvr>
                                        <p:cTn id="131" dur="600"/>
                                        <p:tgtEl>
                                          <p:spTgt spid="33"/>
                                        </p:tgtEl>
                                      </p:cBhvr>
                                    </p:animEffect>
                                    <p:anim calcmode="lin" valueType="num">
                                      <p:cBhvr additive="base">
                                        <p:cTn id="132" dur="600" fill="hold"/>
                                        <p:tgtEl>
                                          <p:spTgt spid="33"/>
                                        </p:tgtEl>
                                        <p:attrNameLst>
                                          <p:attrName>ppt_y</p:attrName>
                                        </p:attrNameLst>
                                      </p:cBhvr>
                                      <p:tavLst>
                                        <p:tav tm="0">
                                          <p:val>
                                            <p:strVal val="#ppt_y+0.03"/>
                                          </p:val>
                                        </p:tav>
                                        <p:tav tm="100000">
                                          <p:val>
                                            <p:strVal val="#ppt_y"/>
                                          </p:val>
                                        </p:tav>
                                      </p:tavLst>
                                    </p:anim>
                                  </p:childTnLst>
                                </p:cTn>
                              </p:par>
                              <p:par>
                                <p:cTn id="133" presetID="10" presetClass="entr" presetSubtype="0" fill="hold" grpId="0" nodeType="withEffect">
                                  <p:stCondLst>
                                    <p:cond delay="1260"/>
                                  </p:stCondLst>
                                  <p:childTnLst>
                                    <p:set>
                                      <p:cBhvr>
                                        <p:cTn id="134" dur="1" fill="hold">
                                          <p:stCondLst>
                                            <p:cond delay="0"/>
                                          </p:stCondLst>
                                        </p:cTn>
                                        <p:tgtEl>
                                          <p:spTgt spid="34"/>
                                        </p:tgtEl>
                                        <p:attrNameLst>
                                          <p:attrName>style.visibility</p:attrName>
                                        </p:attrNameLst>
                                      </p:cBhvr>
                                      <p:to>
                                        <p:strVal val="visible"/>
                                      </p:to>
                                    </p:set>
                                    <p:animEffect transition="in" filter="fade">
                                      <p:cBhvr>
                                        <p:cTn id="135" dur="600"/>
                                        <p:tgtEl>
                                          <p:spTgt spid="34"/>
                                        </p:tgtEl>
                                      </p:cBhvr>
                                    </p:animEffect>
                                    <p:anim calcmode="lin" valueType="num">
                                      <p:cBhvr additive="base">
                                        <p:cTn id="136" dur="600" fill="hold"/>
                                        <p:tgtEl>
                                          <p:spTgt spid="34"/>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8" grpId="0" animBg="1"/>
      <p:bldP spid="9" grpId="0" animBg="1"/>
      <p:bldP spid="11" grpId="0" animBg="1"/>
      <p:bldP spid="12" grpId="0" animBg="1"/>
      <p:bldP spid="13" grpId="0" animBg="1"/>
      <p:bldP spid="14" grpId="0" animBg="1"/>
      <p:bldP spid="16" grpId="0" animBg="1"/>
      <p:bldP spid="17" grpId="0" animBg="1"/>
      <p:bldP spid="18" grpId="0" animBg="1"/>
      <p:bldP spid="19" grpId="0" animBg="1"/>
      <p:bldP spid="21" grpId="0" animBg="1"/>
      <p:bldP spid="22" grpId="0" animBg="1"/>
      <p:bldP spid="23" grpId="0" animBg="1"/>
      <p:bldP spid="24" grpId="0" animBg="1"/>
      <p:bldP spid="26" grpId="0" animBg="1"/>
      <p:bldP spid="27" grpId="0" animBg="1"/>
      <p:bldP spid="28" grpId="0" animBg="1"/>
      <p:bldP spid="29" grpId="0" animBg="1"/>
      <p:bldP spid="31" grpId="0" animBg="1"/>
      <p:bldP spid="32" grpId="0" animBg="1"/>
      <p:bldP spid="33" grpId="0" animBg="1"/>
      <p:bldP spid="3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A1|eyebrow"/>
          <p:cNvSpPr txBox="1"/>
          <p:nvPr/>
        </p:nvSpPr>
        <p:spPr>
          <a:xfrm>
            <a:off x="640080" y="502920"/>
            <a:ext cx="82296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WHAT DRIVES US</a:t>
            </a:r>
            <a:endParaRPr lang="en-US" sz="1050" dirty="0"/>
          </a:p>
        </p:txBody>
      </p:sp>
      <p:sp>
        <p:nvSpPr>
          <p:cNvPr id="3" name="A1|title"/>
          <p:cNvSpPr txBox="1"/>
          <p:nvPr/>
        </p:nvSpPr>
        <p:spPr>
          <a:xfrm>
            <a:off x="640080" y="832104"/>
            <a:ext cx="8229600" cy="1143000"/>
          </a:xfrm>
          <a:prstGeom prst="rect">
            <a:avLst/>
          </a:prstGeom>
          <a:noFill/>
          <a:ln/>
        </p:spPr>
        <p:txBody>
          <a:bodyPr wrap="square" lIns="0" tIns="0" rIns="0" bIns="0" rtlCol="0" anchor="t"/>
          <a:lstStyle/>
          <a:p>
            <a:pPr indent="0" marL="0">
              <a:lnSpc>
                <a:spcPct val="95000"/>
              </a:lnSpc>
              <a:buNone/>
            </a:pPr>
            <a:r>
              <a:rPr lang="en-US" sz="3400" b="1" dirty="0">
                <a:solidFill>
                  <a:schemeClr val="tx1"/>
                </a:solidFill>
                <a:latin typeface="Poppins" pitchFamily="34" charset="0"/>
                <a:ea typeface="Poppins" pitchFamily="34" charset="-122"/>
                <a:cs typeface="Poppins" pitchFamily="34" charset="-120"/>
              </a:rPr>
              <a:t>Vision, mission &amp; values</a:t>
            </a:r>
            <a:endParaRPr lang="en-US" sz="3400" dirty="0"/>
          </a:p>
        </p:txBody>
      </p:sp>
      <p:sp>
        <p:nvSpPr>
          <p:cNvPr id="4" name="A2|card"/>
          <p:cNvSpPr/>
          <p:nvPr/>
        </p:nvSpPr>
        <p:spPr>
          <a:xfrm>
            <a:off x="640080" y="1874520"/>
            <a:ext cx="5760720" cy="1920240"/>
          </a:xfrm>
          <a:prstGeom prst="roundRect">
            <a:avLst>
              <a:gd name="adj" fmla="val 857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5" name="A2|icon" descr="preencoded.png">    </p:cNvPr>
          <p:cNvPicPr>
            <a:picLocks noChangeAspect="1"/>
          </p:cNvPicPr>
          <p:nvPr/>
        </p:nvPicPr>
        <p:blipFill>
          <a:blip r:embed="rId1"/>
          <a:stretch>
            <a:fillRect/>
          </a:stretch>
        </p:blipFill>
        <p:spPr>
          <a:xfrm>
            <a:off x="914400" y="2148840"/>
            <a:ext cx="731520" cy="731520"/>
          </a:xfrm>
          <a:prstGeom prst="rect">
            <a:avLst/>
          </a:prstGeom>
        </p:spPr>
      </p:pic>
      <p:sp>
        <p:nvSpPr>
          <p:cNvPr id="6" name="A2|card title"/>
          <p:cNvSpPr txBox="1"/>
          <p:nvPr/>
        </p:nvSpPr>
        <p:spPr>
          <a:xfrm>
            <a:off x="1874520" y="2148840"/>
            <a:ext cx="4297680" cy="411480"/>
          </a:xfrm>
          <a:prstGeom prst="rect">
            <a:avLst/>
          </a:prstGeom>
          <a:noFill/>
          <a:ln/>
        </p:spPr>
        <p:txBody>
          <a:bodyPr wrap="square" lIns="0" tIns="0" rIns="0" bIns="0" rtlCol="0" anchor="ctr"/>
          <a:lstStyle/>
          <a:p>
            <a:pPr indent="0" marL="0">
              <a:buNone/>
            </a:pPr>
            <a:r>
              <a:rPr lang="en-US" sz="1900" b="1" dirty="0">
                <a:solidFill>
                  <a:schemeClr val="tx1"/>
                </a:solidFill>
                <a:latin typeface="Poppins" pitchFamily="34" charset="0"/>
                <a:ea typeface="Poppins" pitchFamily="34" charset="-122"/>
                <a:cs typeface="Poppins" pitchFamily="34" charset="-120"/>
              </a:rPr>
              <a:t>Our vision</a:t>
            </a:r>
            <a:endParaRPr lang="en-US" sz="1900" dirty="0"/>
          </a:p>
        </p:txBody>
      </p:sp>
      <p:sp>
        <p:nvSpPr>
          <p:cNvPr id="7" name="A2|card text"/>
          <p:cNvSpPr txBox="1"/>
          <p:nvPr/>
        </p:nvSpPr>
        <p:spPr>
          <a:xfrm>
            <a:off x="1874520" y="2624328"/>
            <a:ext cx="4343400" cy="1051560"/>
          </a:xfrm>
          <a:prstGeom prst="rect">
            <a:avLst/>
          </a:prstGeom>
          <a:noFill/>
          <a:ln/>
        </p:spPr>
        <p:txBody>
          <a:bodyPr wrap="square" lIns="0" tIns="0" rIns="0" bIns="0" rtlCol="0" anchor="t"/>
          <a:lstStyle/>
          <a:p>
            <a:pPr indent="0" marL="0">
              <a:lnSpc>
                <a:spcPct val="115000"/>
              </a:lnSpc>
              <a:buNone/>
            </a:pPr>
            <a:r>
              <a:rPr lang="en-US" sz="1200" dirty="0">
                <a:solidFill>
                  <a:schemeClr val="accent5"/>
                </a:solidFill>
                <a:latin typeface="Poppins" pitchFamily="34" charset="0"/>
                <a:ea typeface="Poppins" pitchFamily="34" charset="-122"/>
                <a:cs typeface="Poppins" pitchFamily="34" charset="-120"/>
              </a:rPr>
              <a:t>To be Oman's most trusted and innovative cleaning service provider, ensuring healthier and cleaner spaces for every home and business.</a:t>
            </a:r>
            <a:endParaRPr lang="en-US" sz="1200" dirty="0"/>
          </a:p>
        </p:txBody>
      </p:sp>
      <p:sp>
        <p:nvSpPr>
          <p:cNvPr id="8" name="A3|card"/>
          <p:cNvSpPr/>
          <p:nvPr/>
        </p:nvSpPr>
        <p:spPr>
          <a:xfrm>
            <a:off x="640080" y="4023360"/>
            <a:ext cx="5760720" cy="1920240"/>
          </a:xfrm>
          <a:prstGeom prst="roundRect">
            <a:avLst>
              <a:gd name="adj" fmla="val 857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9" name="A3|icon" descr="preencoded.png">    </p:cNvPr>
          <p:cNvPicPr>
            <a:picLocks noChangeAspect="1"/>
          </p:cNvPicPr>
          <p:nvPr/>
        </p:nvPicPr>
        <p:blipFill>
          <a:blip r:embed="rId2"/>
          <a:stretch>
            <a:fillRect/>
          </a:stretch>
        </p:blipFill>
        <p:spPr>
          <a:xfrm>
            <a:off x="914400" y="4297680"/>
            <a:ext cx="731520" cy="731520"/>
          </a:xfrm>
          <a:prstGeom prst="rect">
            <a:avLst/>
          </a:prstGeom>
        </p:spPr>
      </p:pic>
      <p:sp>
        <p:nvSpPr>
          <p:cNvPr id="10" name="A3|card title"/>
          <p:cNvSpPr txBox="1"/>
          <p:nvPr/>
        </p:nvSpPr>
        <p:spPr>
          <a:xfrm>
            <a:off x="1874520" y="4297680"/>
            <a:ext cx="4297680" cy="411480"/>
          </a:xfrm>
          <a:prstGeom prst="rect">
            <a:avLst/>
          </a:prstGeom>
          <a:noFill/>
          <a:ln/>
        </p:spPr>
        <p:txBody>
          <a:bodyPr wrap="square" lIns="0" tIns="0" rIns="0" bIns="0" rtlCol="0" anchor="ctr"/>
          <a:lstStyle/>
          <a:p>
            <a:pPr indent="0" marL="0">
              <a:buNone/>
            </a:pPr>
            <a:r>
              <a:rPr lang="en-US" sz="1900" b="1" dirty="0">
                <a:solidFill>
                  <a:schemeClr val="tx1"/>
                </a:solidFill>
                <a:latin typeface="Poppins" pitchFamily="34" charset="0"/>
                <a:ea typeface="Poppins" pitchFamily="34" charset="-122"/>
                <a:cs typeface="Poppins" pitchFamily="34" charset="-120"/>
              </a:rPr>
              <a:t>Our mission</a:t>
            </a:r>
            <a:endParaRPr lang="en-US" sz="1900" dirty="0"/>
          </a:p>
        </p:txBody>
      </p:sp>
      <p:sp>
        <p:nvSpPr>
          <p:cNvPr id="11" name="A3|card text"/>
          <p:cNvSpPr txBox="1"/>
          <p:nvPr/>
        </p:nvSpPr>
        <p:spPr>
          <a:xfrm>
            <a:off x="1874520" y="4773168"/>
            <a:ext cx="4343400" cy="1051560"/>
          </a:xfrm>
          <a:prstGeom prst="rect">
            <a:avLst/>
          </a:prstGeom>
          <a:noFill/>
          <a:ln/>
        </p:spPr>
        <p:txBody>
          <a:bodyPr wrap="square" lIns="0" tIns="0" rIns="0" bIns="0" rtlCol="0" anchor="t"/>
          <a:lstStyle/>
          <a:p>
            <a:pPr indent="0" marL="0">
              <a:lnSpc>
                <a:spcPct val="115000"/>
              </a:lnSpc>
              <a:buNone/>
            </a:pPr>
            <a:r>
              <a:rPr lang="en-US" sz="1200" dirty="0">
                <a:solidFill>
                  <a:schemeClr val="accent5"/>
                </a:solidFill>
                <a:latin typeface="Poppins" pitchFamily="34" charset="0"/>
                <a:ea typeface="Poppins" pitchFamily="34" charset="-122"/>
                <a:cs typeface="Poppins" pitchFamily="34" charset="-120"/>
              </a:rPr>
              <a:t>To deliver top-quality, eco-friendly and affordable cleaning through highly trained staff, advanced equipment and customised solutions for every client.</a:t>
            </a:r>
            <a:endParaRPr lang="en-US" sz="1200" dirty="0"/>
          </a:p>
        </p:txBody>
      </p:sp>
      <p:sp>
        <p:nvSpPr>
          <p:cNvPr id="12" name="A4|values panel"/>
          <p:cNvSpPr/>
          <p:nvPr/>
        </p:nvSpPr>
        <p:spPr>
          <a:xfrm>
            <a:off x="6720840" y="1874520"/>
            <a:ext cx="4892040" cy="4069080"/>
          </a:xfrm>
          <a:prstGeom prst="roundRect">
            <a:avLst>
              <a:gd name="adj" fmla="val 5618"/>
            </a:avLst>
          </a:prstGeom>
          <a:solidFill>
            <a:schemeClr val="tx1"/>
          </a:solidFill>
          <a:ln/>
        </p:spPr>
      </p:sp>
      <p:sp>
        <p:nvSpPr>
          <p:cNvPr id="13" name="A4|values title"/>
          <p:cNvSpPr txBox="1"/>
          <p:nvPr/>
        </p:nvSpPr>
        <p:spPr>
          <a:xfrm>
            <a:off x="7086600" y="2103120"/>
            <a:ext cx="4206240" cy="457200"/>
          </a:xfrm>
          <a:prstGeom prst="rect">
            <a:avLst/>
          </a:prstGeom>
          <a:noFill/>
          <a:ln/>
        </p:spPr>
        <p:txBody>
          <a:bodyPr wrap="square" lIns="0" tIns="0" rIns="0" bIns="0" rtlCol="0" anchor="ctr"/>
          <a:lstStyle/>
          <a:p>
            <a:pPr indent="0" marL="0">
              <a:buNone/>
            </a:pPr>
            <a:r>
              <a:rPr lang="en-US" sz="1900" b="1" dirty="0">
                <a:solidFill>
                  <a:schemeClr val="bg1"/>
                </a:solidFill>
                <a:latin typeface="Poppins" pitchFamily="34" charset="0"/>
                <a:ea typeface="Poppins" pitchFamily="34" charset="-122"/>
                <a:cs typeface="Poppins" pitchFamily="34" charset="-120"/>
              </a:rPr>
              <a:t>Our values</a:t>
            </a:r>
            <a:endParaRPr lang="en-US" sz="1900" dirty="0"/>
          </a:p>
        </p:txBody>
      </p:sp>
      <p:pic>
        <p:nvPicPr>
          <p:cNvPr id="14" name="A5|value icon" descr="preencoded.png">    </p:cNvPr>
          <p:cNvPicPr>
            <a:picLocks noChangeAspect="1"/>
          </p:cNvPicPr>
          <p:nvPr/>
        </p:nvPicPr>
        <p:blipFill>
          <a:blip r:embed="rId3"/>
          <a:stretch>
            <a:fillRect/>
          </a:stretch>
        </p:blipFill>
        <p:spPr>
          <a:xfrm>
            <a:off x="7086600" y="2743200"/>
            <a:ext cx="548640" cy="548640"/>
          </a:xfrm>
          <a:prstGeom prst="rect">
            <a:avLst/>
          </a:prstGeom>
        </p:spPr>
      </p:pic>
      <p:sp>
        <p:nvSpPr>
          <p:cNvPr id="15" name="A5|value"/>
          <p:cNvSpPr txBox="1"/>
          <p:nvPr/>
        </p:nvSpPr>
        <p:spPr>
          <a:xfrm>
            <a:off x="7863840" y="2743200"/>
            <a:ext cx="3566160" cy="548640"/>
          </a:xfrm>
          <a:prstGeom prst="rect">
            <a:avLst/>
          </a:prstGeom>
          <a:noFill/>
          <a:ln/>
        </p:spPr>
        <p:txBody>
          <a:bodyPr wrap="square" lIns="0" tIns="0" rIns="0" bIns="0" rtlCol="0" anchor="ctr"/>
          <a:lstStyle/>
          <a:p>
            <a:pPr indent="0" marL="0">
              <a:buNone/>
            </a:pPr>
            <a:r>
              <a:rPr lang="en-US" sz="1300" b="1" dirty="0">
                <a:solidFill>
                  <a:schemeClr val="bg1"/>
                </a:solidFill>
                <a:latin typeface="Poppins" pitchFamily="34" charset="0"/>
                <a:ea typeface="Poppins" pitchFamily="34" charset="-122"/>
                <a:cs typeface="Poppins" pitchFamily="34" charset="-120"/>
              </a:rPr>
              <a:t>Integrity &amp; transparency</a:t>
            </a:r>
            <a:endParaRPr lang="en-US" sz="1300" dirty="0"/>
          </a:p>
        </p:txBody>
      </p:sp>
      <p:pic>
        <p:nvPicPr>
          <p:cNvPr id="16" name="A6|value icon" descr="preencoded.png">    </p:cNvPr>
          <p:cNvPicPr>
            <a:picLocks noChangeAspect="1"/>
          </p:cNvPicPr>
          <p:nvPr/>
        </p:nvPicPr>
        <p:blipFill>
          <a:blip r:embed="rId4"/>
          <a:stretch>
            <a:fillRect/>
          </a:stretch>
        </p:blipFill>
        <p:spPr>
          <a:xfrm>
            <a:off x="7086600" y="3502152"/>
            <a:ext cx="548640" cy="548640"/>
          </a:xfrm>
          <a:prstGeom prst="rect">
            <a:avLst/>
          </a:prstGeom>
        </p:spPr>
      </p:pic>
      <p:sp>
        <p:nvSpPr>
          <p:cNvPr id="17" name="A6|value"/>
          <p:cNvSpPr txBox="1"/>
          <p:nvPr/>
        </p:nvSpPr>
        <p:spPr>
          <a:xfrm>
            <a:off x="7863840" y="3502152"/>
            <a:ext cx="3566160" cy="548640"/>
          </a:xfrm>
          <a:prstGeom prst="rect">
            <a:avLst/>
          </a:prstGeom>
          <a:noFill/>
          <a:ln/>
        </p:spPr>
        <p:txBody>
          <a:bodyPr wrap="square" lIns="0" tIns="0" rIns="0" bIns="0" rtlCol="0" anchor="ctr"/>
          <a:lstStyle/>
          <a:p>
            <a:pPr indent="0" marL="0">
              <a:buNone/>
            </a:pPr>
            <a:r>
              <a:rPr lang="en-US" sz="1300" b="1" dirty="0">
                <a:solidFill>
                  <a:schemeClr val="bg1"/>
                </a:solidFill>
                <a:latin typeface="Poppins" pitchFamily="34" charset="0"/>
                <a:ea typeface="Poppins" pitchFamily="34" charset="-122"/>
                <a:cs typeface="Poppins" pitchFamily="34" charset="-120"/>
              </a:rPr>
              <a:t>Commitment to excellence</a:t>
            </a:r>
            <a:endParaRPr lang="en-US" sz="1300" dirty="0"/>
          </a:p>
        </p:txBody>
      </p:sp>
      <p:pic>
        <p:nvPicPr>
          <p:cNvPr id="18" name="A7|value icon" descr="preencoded.png">    </p:cNvPr>
          <p:cNvPicPr>
            <a:picLocks noChangeAspect="1"/>
          </p:cNvPicPr>
          <p:nvPr/>
        </p:nvPicPr>
        <p:blipFill>
          <a:blip r:embed="rId5"/>
          <a:stretch>
            <a:fillRect/>
          </a:stretch>
        </p:blipFill>
        <p:spPr>
          <a:xfrm>
            <a:off x="7086600" y="4261104"/>
            <a:ext cx="548640" cy="548640"/>
          </a:xfrm>
          <a:prstGeom prst="rect">
            <a:avLst/>
          </a:prstGeom>
        </p:spPr>
      </p:pic>
      <p:sp>
        <p:nvSpPr>
          <p:cNvPr id="19" name="A7|value"/>
          <p:cNvSpPr txBox="1"/>
          <p:nvPr/>
        </p:nvSpPr>
        <p:spPr>
          <a:xfrm>
            <a:off x="7863840" y="4261104"/>
            <a:ext cx="3566160" cy="548640"/>
          </a:xfrm>
          <a:prstGeom prst="rect">
            <a:avLst/>
          </a:prstGeom>
          <a:noFill/>
          <a:ln/>
        </p:spPr>
        <p:txBody>
          <a:bodyPr wrap="square" lIns="0" tIns="0" rIns="0" bIns="0" rtlCol="0" anchor="ctr"/>
          <a:lstStyle/>
          <a:p>
            <a:pPr indent="0" marL="0">
              <a:buNone/>
            </a:pPr>
            <a:r>
              <a:rPr lang="en-US" sz="1300" b="1" dirty="0">
                <a:solidFill>
                  <a:schemeClr val="bg1"/>
                </a:solidFill>
                <a:latin typeface="Poppins" pitchFamily="34" charset="0"/>
                <a:ea typeface="Poppins" pitchFamily="34" charset="-122"/>
                <a:cs typeface="Poppins" pitchFamily="34" charset="-120"/>
              </a:rPr>
              <a:t>Respect for clients &amp; employees</a:t>
            </a:r>
            <a:endParaRPr lang="en-US" sz="1300" dirty="0"/>
          </a:p>
        </p:txBody>
      </p:sp>
      <p:pic>
        <p:nvPicPr>
          <p:cNvPr id="20" name="A8|value icon" descr="preencoded.png">    </p:cNvPr>
          <p:cNvPicPr>
            <a:picLocks noChangeAspect="1"/>
          </p:cNvPicPr>
          <p:nvPr/>
        </p:nvPicPr>
        <p:blipFill>
          <a:blip r:embed="rId6"/>
          <a:stretch>
            <a:fillRect/>
          </a:stretch>
        </p:blipFill>
        <p:spPr>
          <a:xfrm>
            <a:off x="7086600" y="5020056"/>
            <a:ext cx="548640" cy="548640"/>
          </a:xfrm>
          <a:prstGeom prst="rect">
            <a:avLst/>
          </a:prstGeom>
        </p:spPr>
      </p:pic>
      <p:sp>
        <p:nvSpPr>
          <p:cNvPr id="21" name="A8|value"/>
          <p:cNvSpPr txBox="1"/>
          <p:nvPr/>
        </p:nvSpPr>
        <p:spPr>
          <a:xfrm>
            <a:off x="7863840" y="5020056"/>
            <a:ext cx="3566160" cy="548640"/>
          </a:xfrm>
          <a:prstGeom prst="rect">
            <a:avLst/>
          </a:prstGeom>
          <a:noFill/>
          <a:ln/>
        </p:spPr>
        <p:txBody>
          <a:bodyPr wrap="square" lIns="0" tIns="0" rIns="0" bIns="0" rtlCol="0" anchor="ctr"/>
          <a:lstStyle/>
          <a:p>
            <a:pPr indent="0" marL="0">
              <a:buNone/>
            </a:pPr>
            <a:r>
              <a:rPr lang="en-US" sz="1300" b="1" dirty="0">
                <a:solidFill>
                  <a:schemeClr val="bg1"/>
                </a:solidFill>
                <a:latin typeface="Poppins" pitchFamily="34" charset="0"/>
                <a:ea typeface="Poppins" pitchFamily="34" charset="-122"/>
                <a:cs typeface="Poppins" pitchFamily="34" charset="-120"/>
              </a:rPr>
              <a:t>Sustainability &amp; eco-responsibility</a:t>
            </a:r>
            <a:endParaRPr lang="en-US" sz="1300" dirty="0"/>
          </a:p>
        </p:txBody>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8</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18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18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18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18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36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nodeType="withEffect">
                                  <p:stCondLst>
                                    <p:cond delay="36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36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36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54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grpId="0" nodeType="withEffect">
                                  <p:stCondLst>
                                    <p:cond delay="54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nodeType="withEffect">
                                  <p:stCondLst>
                                    <p:cond delay="72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72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600"/>
                                        <p:tgtEl>
                                          <p:spTgt spid="15"/>
                                        </p:tgtEl>
                                      </p:cBhvr>
                                    </p:animEffect>
                                    <p:anim calcmode="lin" valueType="num">
                                      <p:cBhvr additive="base">
                                        <p:cTn id="60" dur="600" fill="hold"/>
                                        <p:tgtEl>
                                          <p:spTgt spid="15"/>
                                        </p:tgtEl>
                                        <p:attrNameLst>
                                          <p:attrName>ppt_y</p:attrName>
                                        </p:attrNameLst>
                                      </p:cBhvr>
                                      <p:tavLst>
                                        <p:tav tm="0">
                                          <p:val>
                                            <p:strVal val="#ppt_y+0.03"/>
                                          </p:val>
                                        </p:tav>
                                        <p:tav tm="100000">
                                          <p:val>
                                            <p:strVal val="#ppt_y"/>
                                          </p:val>
                                        </p:tav>
                                      </p:tavLst>
                                    </p:anim>
                                  </p:childTnLst>
                                </p:cTn>
                              </p:par>
                              <p:par>
                                <p:cTn id="61" presetID="10" presetClass="entr" presetSubtype="0" fill="hold" nodeType="withEffect">
                                  <p:stCondLst>
                                    <p:cond delay="90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600"/>
                                        <p:tgtEl>
                                          <p:spTgt spid="16"/>
                                        </p:tgtEl>
                                      </p:cBhvr>
                                    </p:animEffect>
                                    <p:anim calcmode="lin" valueType="num">
                                      <p:cBhvr additive="base">
                                        <p:cTn id="64" dur="600" fill="hold"/>
                                        <p:tgtEl>
                                          <p:spTgt spid="16"/>
                                        </p:tgtEl>
                                        <p:attrNameLst>
                                          <p:attrName>ppt_y</p:attrName>
                                        </p:attrNameLst>
                                      </p:cBhvr>
                                      <p:tavLst>
                                        <p:tav tm="0">
                                          <p:val>
                                            <p:strVal val="#ppt_y+0.03"/>
                                          </p:val>
                                        </p:tav>
                                        <p:tav tm="100000">
                                          <p:val>
                                            <p:strVal val="#ppt_y"/>
                                          </p:val>
                                        </p:tav>
                                      </p:tavLst>
                                    </p:anim>
                                  </p:childTnLst>
                                </p:cTn>
                              </p:par>
                              <p:par>
                                <p:cTn id="65" presetID="10" presetClass="entr" presetSubtype="0" fill="hold" grpId="0" nodeType="withEffect">
                                  <p:stCondLst>
                                    <p:cond delay="90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600"/>
                                        <p:tgtEl>
                                          <p:spTgt spid="17"/>
                                        </p:tgtEl>
                                      </p:cBhvr>
                                    </p:animEffect>
                                    <p:anim calcmode="lin" valueType="num">
                                      <p:cBhvr additive="base">
                                        <p:cTn id="68" dur="600" fill="hold"/>
                                        <p:tgtEl>
                                          <p:spTgt spid="17"/>
                                        </p:tgtEl>
                                        <p:attrNameLst>
                                          <p:attrName>ppt_y</p:attrName>
                                        </p:attrNameLst>
                                      </p:cBhvr>
                                      <p:tavLst>
                                        <p:tav tm="0">
                                          <p:val>
                                            <p:strVal val="#ppt_y+0.03"/>
                                          </p:val>
                                        </p:tav>
                                        <p:tav tm="100000">
                                          <p:val>
                                            <p:strVal val="#ppt_y"/>
                                          </p:val>
                                        </p:tav>
                                      </p:tavLst>
                                    </p:anim>
                                  </p:childTnLst>
                                </p:cTn>
                              </p:par>
                              <p:par>
                                <p:cTn id="69" presetID="10" presetClass="entr" presetSubtype="0" fill="hold" nodeType="withEffect">
                                  <p:stCondLst>
                                    <p:cond delay="108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600"/>
                                        <p:tgtEl>
                                          <p:spTgt spid="18"/>
                                        </p:tgtEl>
                                      </p:cBhvr>
                                    </p:animEffect>
                                    <p:anim calcmode="lin" valueType="num">
                                      <p:cBhvr additive="base">
                                        <p:cTn id="72" dur="600" fill="hold"/>
                                        <p:tgtEl>
                                          <p:spTgt spid="18"/>
                                        </p:tgtEl>
                                        <p:attrNameLst>
                                          <p:attrName>ppt_y</p:attrName>
                                        </p:attrNameLst>
                                      </p:cBhvr>
                                      <p:tavLst>
                                        <p:tav tm="0">
                                          <p:val>
                                            <p:strVal val="#ppt_y+0.03"/>
                                          </p:val>
                                        </p:tav>
                                        <p:tav tm="100000">
                                          <p:val>
                                            <p:strVal val="#ppt_y"/>
                                          </p:val>
                                        </p:tav>
                                      </p:tavLst>
                                    </p:anim>
                                  </p:childTnLst>
                                </p:cTn>
                              </p:par>
                              <p:par>
                                <p:cTn id="73" presetID="10" presetClass="entr" presetSubtype="0" fill="hold" grpId="0" nodeType="withEffect">
                                  <p:stCondLst>
                                    <p:cond delay="108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600"/>
                                        <p:tgtEl>
                                          <p:spTgt spid="19"/>
                                        </p:tgtEl>
                                      </p:cBhvr>
                                    </p:animEffect>
                                    <p:anim calcmode="lin" valueType="num">
                                      <p:cBhvr additive="base">
                                        <p:cTn id="76" dur="600" fill="hold"/>
                                        <p:tgtEl>
                                          <p:spTgt spid="19"/>
                                        </p:tgtEl>
                                        <p:attrNameLst>
                                          <p:attrName>ppt_y</p:attrName>
                                        </p:attrNameLst>
                                      </p:cBhvr>
                                      <p:tavLst>
                                        <p:tav tm="0">
                                          <p:val>
                                            <p:strVal val="#ppt_y+0.03"/>
                                          </p:val>
                                        </p:tav>
                                        <p:tav tm="100000">
                                          <p:val>
                                            <p:strVal val="#ppt_y"/>
                                          </p:val>
                                        </p:tav>
                                      </p:tavLst>
                                    </p:anim>
                                  </p:childTnLst>
                                </p:cTn>
                              </p:par>
                              <p:par>
                                <p:cTn id="77" presetID="10" presetClass="entr" presetSubtype="0" fill="hold" nodeType="withEffect">
                                  <p:stCondLst>
                                    <p:cond delay="126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600"/>
                                        <p:tgtEl>
                                          <p:spTgt spid="20"/>
                                        </p:tgtEl>
                                      </p:cBhvr>
                                    </p:animEffect>
                                    <p:anim calcmode="lin" valueType="num">
                                      <p:cBhvr additive="base">
                                        <p:cTn id="80" dur="600" fill="hold"/>
                                        <p:tgtEl>
                                          <p:spTgt spid="20"/>
                                        </p:tgtEl>
                                        <p:attrNameLst>
                                          <p:attrName>ppt_y</p:attrName>
                                        </p:attrNameLst>
                                      </p:cBhvr>
                                      <p:tavLst>
                                        <p:tav tm="0">
                                          <p:val>
                                            <p:strVal val="#ppt_y+0.03"/>
                                          </p:val>
                                        </p:tav>
                                        <p:tav tm="100000">
                                          <p:val>
                                            <p:strVal val="#ppt_y"/>
                                          </p:val>
                                        </p:tav>
                                      </p:tavLst>
                                    </p:anim>
                                  </p:childTnLst>
                                </p:cTn>
                              </p:par>
                              <p:par>
                                <p:cTn id="81" presetID="10" presetClass="entr" presetSubtype="0" fill="hold" grpId="0" nodeType="withEffect">
                                  <p:stCondLst>
                                    <p:cond delay="126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600"/>
                                        <p:tgtEl>
                                          <p:spTgt spid="21"/>
                                        </p:tgtEl>
                                      </p:cBhvr>
                                    </p:animEffect>
                                    <p:anim calcmode="lin" valueType="num">
                                      <p:cBhvr additive="base">
                                        <p:cTn id="84" dur="600" fill="hold"/>
                                        <p:tgtEl>
                                          <p:spTgt spid="21"/>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8" grpId="0" animBg="1"/>
      <p:bldP spid="10" grpId="0" animBg="1"/>
      <p:bldP spid="11" grpId="0" animBg="1"/>
      <p:bldP spid="12" grpId="0" animBg="1"/>
      <p:bldP spid="13" grpId="0" animBg="1"/>
      <p:bldP spid="15" grpId="0" animBg="1"/>
      <p:bldP spid="17" grpId="0" animBg="1"/>
      <p:bldP spid="19"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1|number"/>
          <p:cNvSpPr txBox="1"/>
          <p:nvPr/>
        </p:nvSpPr>
        <p:spPr>
          <a:xfrm>
            <a:off x="640080" y="1280160"/>
            <a:ext cx="3657600" cy="1554480"/>
          </a:xfrm>
          <a:prstGeom prst="rect">
            <a:avLst/>
          </a:prstGeom>
          <a:noFill/>
          <a:ln/>
        </p:spPr>
        <p:txBody>
          <a:bodyPr wrap="square" lIns="0" tIns="0" rIns="0" bIns="0" rtlCol="0" anchor="ctr"/>
          <a:lstStyle/>
          <a:p>
            <a:pPr indent="0" marL="0">
              <a:buNone/>
            </a:pPr>
            <a:r>
              <a:rPr lang="en-US" sz="12000" b="1" dirty="0">
                <a:solidFill>
                  <a:schemeClr val="accent1">
                    <a:alpha val="90000"/>
                  </a:schemeClr>
                </a:solidFill>
                <a:latin typeface="Poppins" pitchFamily="34" charset="0"/>
                <a:ea typeface="Poppins" pitchFamily="34" charset="-122"/>
                <a:cs typeface="Poppins" pitchFamily="34" charset="-120"/>
              </a:rPr>
              <a:t>02</a:t>
            </a:r>
            <a:endParaRPr lang="en-US" sz="12000" dirty="0"/>
          </a:p>
        </p:txBody>
      </p:sp>
      <p:sp>
        <p:nvSpPr>
          <p:cNvPr id="3" name="A2|title"/>
          <p:cNvSpPr txBox="1"/>
          <p:nvPr/>
        </p:nvSpPr>
        <p:spPr>
          <a:xfrm>
            <a:off x="640080" y="2880360"/>
            <a:ext cx="6858000" cy="1005840"/>
          </a:xfrm>
          <a:prstGeom prst="rect">
            <a:avLst/>
          </a:prstGeom>
          <a:noFill/>
          <a:ln/>
        </p:spPr>
        <p:txBody>
          <a:bodyPr wrap="square" lIns="0" tIns="0" rIns="0" bIns="0" rtlCol="0" anchor="ctr"/>
          <a:lstStyle/>
          <a:p>
            <a:pPr indent="0" marL="0">
              <a:buNone/>
            </a:pPr>
            <a:r>
              <a:rPr lang="en-US" sz="5200" b="1" dirty="0">
                <a:solidFill>
                  <a:schemeClr val="tx1"/>
                </a:solidFill>
                <a:latin typeface="Poppins" pitchFamily="34" charset="0"/>
                <a:ea typeface="Poppins" pitchFamily="34" charset="-122"/>
                <a:cs typeface="Poppins" pitchFamily="34" charset="-120"/>
              </a:rPr>
              <a:t>Our services</a:t>
            </a:r>
            <a:endParaRPr lang="en-US" sz="5200" dirty="0"/>
          </a:p>
        </p:txBody>
      </p:sp>
      <p:sp>
        <p:nvSpPr>
          <p:cNvPr id="4" name="A3|subtitle"/>
          <p:cNvSpPr txBox="1"/>
          <p:nvPr/>
        </p:nvSpPr>
        <p:spPr>
          <a:xfrm>
            <a:off x="640080" y="3977640"/>
            <a:ext cx="5120640" cy="914400"/>
          </a:xfrm>
          <a:prstGeom prst="rect">
            <a:avLst/>
          </a:prstGeom>
          <a:noFill/>
          <a:ln/>
        </p:spPr>
        <p:txBody>
          <a:bodyPr wrap="square" lIns="0" tIns="0" rIns="0" bIns="0" rtlCol="0" anchor="ctr"/>
          <a:lstStyle/>
          <a:p>
            <a:pPr indent="0" marL="0">
              <a:lnSpc>
                <a:spcPct val="115000"/>
              </a:lnSpc>
              <a:buNone/>
            </a:pPr>
            <a:r>
              <a:rPr lang="en-US" sz="1500" dirty="0">
                <a:solidFill>
                  <a:schemeClr val="accent5"/>
                </a:solidFill>
                <a:latin typeface="Poppins" pitchFamily="34" charset="0"/>
                <a:ea typeface="Poppins" pitchFamily="34" charset="-122"/>
                <a:cs typeface="Poppins" pitchFamily="34" charset="-120"/>
              </a:rPr>
              <a:t>Complete cleaning solutions for homes, offices, facilities and high-rise buildings.</a:t>
            </a:r>
            <a:endParaRPr lang="en-US" sz="1500" dirty="0"/>
          </a:p>
        </p:txBody>
      </p:sp>
      <p:sp>
        <p:nvSpPr>
          <p:cNvPr id="5" name="A3|accent"/>
          <p:cNvSpPr/>
          <p:nvPr/>
        </p:nvSpPr>
        <p:spPr>
          <a:xfrm>
            <a:off x="640080" y="5257800"/>
            <a:ext cx="822960" cy="91440"/>
          </a:xfrm>
          <a:prstGeom prst="roundRect">
            <a:avLst>
              <a:gd name="adj" fmla="val 50000"/>
            </a:avLst>
          </a:prstGeom>
          <a:solidFill>
            <a:schemeClr val="accent2"/>
          </a:solidFill>
          <a:ln/>
        </p:spPr>
      </p:sp>
      <p:pic>
        <p:nvPicPr>
          <p:cNvPr id="6" name="A3|logo" descr="/home/claude/prof/img/mmt_logo_disk.png">    </p:cNvPr>
          <p:cNvPicPr>
            <a:picLocks noChangeAspect="1"/>
          </p:cNvPicPr>
          <p:nvPr/>
        </p:nvPicPr>
        <p:blipFill>
          <a:blip r:embed="rId2"/>
          <a:stretch>
            <a:fillRect/>
          </a:stretch>
        </p:blipFill>
        <p:spPr>
          <a:xfrm>
            <a:off x="640080" y="6035040"/>
            <a:ext cx="457200" cy="4572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26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52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grpId="0" nodeType="withEffect">
                                  <p:stCondLst>
                                    <p:cond delay="52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nodeType="withEffect">
                                  <p:stCondLst>
                                    <p:cond delay="52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A1|eyebrow"/>
          <p:cNvSpPr txBox="1"/>
          <p:nvPr/>
        </p:nvSpPr>
        <p:spPr>
          <a:xfrm>
            <a:off x="640080" y="502920"/>
            <a:ext cx="82296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WHAT WE OFFER</a:t>
            </a:r>
            <a:endParaRPr lang="en-US" sz="1050" dirty="0"/>
          </a:p>
        </p:txBody>
      </p:sp>
      <p:sp>
        <p:nvSpPr>
          <p:cNvPr id="3" name="A1|title"/>
          <p:cNvSpPr txBox="1"/>
          <p:nvPr/>
        </p:nvSpPr>
        <p:spPr>
          <a:xfrm>
            <a:off x="640080" y="832104"/>
            <a:ext cx="8229600" cy="1143000"/>
          </a:xfrm>
          <a:prstGeom prst="rect">
            <a:avLst/>
          </a:prstGeom>
          <a:noFill/>
          <a:ln/>
        </p:spPr>
        <p:txBody>
          <a:bodyPr wrap="square" lIns="0" tIns="0" rIns="0" bIns="0" rtlCol="0" anchor="t"/>
          <a:lstStyle/>
          <a:p>
            <a:pPr indent="0" marL="0">
              <a:lnSpc>
                <a:spcPct val="95000"/>
              </a:lnSpc>
              <a:buNone/>
            </a:pPr>
            <a:r>
              <a:rPr lang="en-US" sz="3400" b="1" dirty="0">
                <a:solidFill>
                  <a:schemeClr val="tx1"/>
                </a:solidFill>
                <a:latin typeface="Poppins" pitchFamily="34" charset="0"/>
                <a:ea typeface="Poppins" pitchFamily="34" charset="-122"/>
                <a:cs typeface="Poppins" pitchFamily="34" charset="-120"/>
              </a:rPr>
              <a:t>15 services, one trusted team</a:t>
            </a:r>
            <a:endParaRPr lang="en-US" sz="3400" dirty="0"/>
          </a:p>
        </p:txBody>
      </p:sp>
      <p:sp>
        <p:nvSpPr>
          <p:cNvPr id="4" name="A2|service card"/>
          <p:cNvSpPr/>
          <p:nvPr/>
        </p:nvSpPr>
        <p:spPr>
          <a:xfrm>
            <a:off x="640080" y="1874520"/>
            <a:ext cx="2057400" cy="1252728"/>
          </a:xfrm>
          <a:prstGeom prst="roundRect">
            <a:avLst>
              <a:gd name="adj" fmla="val 13139"/>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5" name="A2|service icon" descr="preencoded.png">    </p:cNvPr>
          <p:cNvPicPr>
            <a:picLocks noChangeAspect="1"/>
          </p:cNvPicPr>
          <p:nvPr/>
        </p:nvPicPr>
        <p:blipFill>
          <a:blip r:embed="rId1"/>
          <a:stretch>
            <a:fillRect/>
          </a:stretch>
        </p:blipFill>
        <p:spPr>
          <a:xfrm>
            <a:off x="841248" y="2057400"/>
            <a:ext cx="502920" cy="502920"/>
          </a:xfrm>
          <a:prstGeom prst="rect">
            <a:avLst/>
          </a:prstGeom>
        </p:spPr>
      </p:pic>
      <p:sp>
        <p:nvSpPr>
          <p:cNvPr id="6" name="A2|service name"/>
          <p:cNvSpPr txBox="1"/>
          <p:nvPr/>
        </p:nvSpPr>
        <p:spPr>
          <a:xfrm>
            <a:off x="841248" y="2624328"/>
            <a:ext cx="1783080" cy="438912"/>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House &amp; villa cleaning</a:t>
            </a:r>
            <a:endParaRPr lang="en-US" sz="1100" dirty="0"/>
          </a:p>
        </p:txBody>
      </p:sp>
      <p:sp>
        <p:nvSpPr>
          <p:cNvPr id="7" name="A2|service card"/>
          <p:cNvSpPr/>
          <p:nvPr/>
        </p:nvSpPr>
        <p:spPr>
          <a:xfrm>
            <a:off x="2852928" y="1874520"/>
            <a:ext cx="2057400" cy="1252728"/>
          </a:xfrm>
          <a:prstGeom prst="roundRect">
            <a:avLst>
              <a:gd name="adj" fmla="val 13139"/>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8" name="A2|service icon" descr="preencoded.png">    </p:cNvPr>
          <p:cNvPicPr>
            <a:picLocks noChangeAspect="1"/>
          </p:cNvPicPr>
          <p:nvPr/>
        </p:nvPicPr>
        <p:blipFill>
          <a:blip r:embed="rId2"/>
          <a:stretch>
            <a:fillRect/>
          </a:stretch>
        </p:blipFill>
        <p:spPr>
          <a:xfrm>
            <a:off x="3054096" y="2057400"/>
            <a:ext cx="502920" cy="502920"/>
          </a:xfrm>
          <a:prstGeom prst="rect">
            <a:avLst/>
          </a:prstGeom>
        </p:spPr>
      </p:pic>
      <p:sp>
        <p:nvSpPr>
          <p:cNvPr id="9" name="A2|service name"/>
          <p:cNvSpPr txBox="1"/>
          <p:nvPr/>
        </p:nvSpPr>
        <p:spPr>
          <a:xfrm>
            <a:off x="3054096" y="2624328"/>
            <a:ext cx="1783080" cy="438912"/>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Deep cleaning</a:t>
            </a:r>
            <a:endParaRPr lang="en-US" sz="1100" dirty="0"/>
          </a:p>
        </p:txBody>
      </p:sp>
      <p:sp>
        <p:nvSpPr>
          <p:cNvPr id="10" name="A2|service card"/>
          <p:cNvSpPr/>
          <p:nvPr/>
        </p:nvSpPr>
        <p:spPr>
          <a:xfrm>
            <a:off x="5065776" y="1874520"/>
            <a:ext cx="2057400" cy="1252728"/>
          </a:xfrm>
          <a:prstGeom prst="roundRect">
            <a:avLst>
              <a:gd name="adj" fmla="val 13139"/>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1" name="A2|service icon" descr="preencoded.png">    </p:cNvPr>
          <p:cNvPicPr>
            <a:picLocks noChangeAspect="1"/>
          </p:cNvPicPr>
          <p:nvPr/>
        </p:nvPicPr>
        <p:blipFill>
          <a:blip r:embed="rId3"/>
          <a:stretch>
            <a:fillRect/>
          </a:stretch>
        </p:blipFill>
        <p:spPr>
          <a:xfrm>
            <a:off x="5266944" y="2057400"/>
            <a:ext cx="502920" cy="502920"/>
          </a:xfrm>
          <a:prstGeom prst="rect">
            <a:avLst/>
          </a:prstGeom>
        </p:spPr>
      </p:pic>
      <p:sp>
        <p:nvSpPr>
          <p:cNvPr id="12" name="A2|service name"/>
          <p:cNvSpPr txBox="1"/>
          <p:nvPr/>
        </p:nvSpPr>
        <p:spPr>
          <a:xfrm>
            <a:off x="5266944" y="2624328"/>
            <a:ext cx="1783080" cy="438912"/>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Office cleaning</a:t>
            </a:r>
            <a:endParaRPr lang="en-US" sz="1100" dirty="0"/>
          </a:p>
        </p:txBody>
      </p:sp>
      <p:sp>
        <p:nvSpPr>
          <p:cNvPr id="13" name="A2|service card"/>
          <p:cNvSpPr/>
          <p:nvPr/>
        </p:nvSpPr>
        <p:spPr>
          <a:xfrm>
            <a:off x="7278624" y="1874520"/>
            <a:ext cx="2057400" cy="1252728"/>
          </a:xfrm>
          <a:prstGeom prst="roundRect">
            <a:avLst>
              <a:gd name="adj" fmla="val 13139"/>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4" name="A2|service icon" descr="preencoded.png">    </p:cNvPr>
          <p:cNvPicPr>
            <a:picLocks noChangeAspect="1"/>
          </p:cNvPicPr>
          <p:nvPr/>
        </p:nvPicPr>
        <p:blipFill>
          <a:blip r:embed="rId4"/>
          <a:stretch>
            <a:fillRect/>
          </a:stretch>
        </p:blipFill>
        <p:spPr>
          <a:xfrm>
            <a:off x="7479792" y="2057400"/>
            <a:ext cx="502920" cy="502920"/>
          </a:xfrm>
          <a:prstGeom prst="rect">
            <a:avLst/>
          </a:prstGeom>
        </p:spPr>
      </p:pic>
      <p:sp>
        <p:nvSpPr>
          <p:cNvPr id="15" name="A2|service name"/>
          <p:cNvSpPr txBox="1"/>
          <p:nvPr/>
        </p:nvSpPr>
        <p:spPr>
          <a:xfrm>
            <a:off x="7479792" y="2624328"/>
            <a:ext cx="1783080" cy="438912"/>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Daily &amp; contract cleaning</a:t>
            </a:r>
            <a:endParaRPr lang="en-US" sz="1100" dirty="0"/>
          </a:p>
        </p:txBody>
      </p:sp>
      <p:sp>
        <p:nvSpPr>
          <p:cNvPr id="16" name="A2|service card"/>
          <p:cNvSpPr/>
          <p:nvPr/>
        </p:nvSpPr>
        <p:spPr>
          <a:xfrm>
            <a:off x="9491472" y="1874520"/>
            <a:ext cx="2057400" cy="1252728"/>
          </a:xfrm>
          <a:prstGeom prst="roundRect">
            <a:avLst>
              <a:gd name="adj" fmla="val 13139"/>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7" name="A2|service icon" descr="preencoded.png">    </p:cNvPr>
          <p:cNvPicPr>
            <a:picLocks noChangeAspect="1"/>
          </p:cNvPicPr>
          <p:nvPr/>
        </p:nvPicPr>
        <p:blipFill>
          <a:blip r:embed="rId5"/>
          <a:stretch>
            <a:fillRect/>
          </a:stretch>
        </p:blipFill>
        <p:spPr>
          <a:xfrm>
            <a:off x="9692640" y="2057400"/>
            <a:ext cx="502920" cy="502920"/>
          </a:xfrm>
          <a:prstGeom prst="rect">
            <a:avLst/>
          </a:prstGeom>
        </p:spPr>
      </p:pic>
      <p:sp>
        <p:nvSpPr>
          <p:cNvPr id="18" name="A2|service name"/>
          <p:cNvSpPr txBox="1"/>
          <p:nvPr/>
        </p:nvSpPr>
        <p:spPr>
          <a:xfrm>
            <a:off x="9692640" y="2624328"/>
            <a:ext cx="1783080" cy="438912"/>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Move-in / move-out</a:t>
            </a:r>
            <a:endParaRPr lang="en-US" sz="1100" dirty="0"/>
          </a:p>
        </p:txBody>
      </p:sp>
      <p:sp>
        <p:nvSpPr>
          <p:cNvPr id="19" name="A3|service card"/>
          <p:cNvSpPr/>
          <p:nvPr/>
        </p:nvSpPr>
        <p:spPr>
          <a:xfrm>
            <a:off x="640080" y="3291840"/>
            <a:ext cx="2057400" cy="1252728"/>
          </a:xfrm>
          <a:prstGeom prst="roundRect">
            <a:avLst>
              <a:gd name="adj" fmla="val 13139"/>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20" name="A3|service icon" descr="preencoded.png">    </p:cNvPr>
          <p:cNvPicPr>
            <a:picLocks noChangeAspect="1"/>
          </p:cNvPicPr>
          <p:nvPr/>
        </p:nvPicPr>
        <p:blipFill>
          <a:blip r:embed="rId6"/>
          <a:stretch>
            <a:fillRect/>
          </a:stretch>
        </p:blipFill>
        <p:spPr>
          <a:xfrm>
            <a:off x="841248" y="3474720"/>
            <a:ext cx="502920" cy="502920"/>
          </a:xfrm>
          <a:prstGeom prst="rect">
            <a:avLst/>
          </a:prstGeom>
        </p:spPr>
      </p:pic>
      <p:sp>
        <p:nvSpPr>
          <p:cNvPr id="21" name="A3|service name"/>
          <p:cNvSpPr txBox="1"/>
          <p:nvPr/>
        </p:nvSpPr>
        <p:spPr>
          <a:xfrm>
            <a:off x="841248" y="4041648"/>
            <a:ext cx="1783080" cy="438912"/>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Kitchen cleaning</a:t>
            </a:r>
            <a:endParaRPr lang="en-US" sz="1100" dirty="0"/>
          </a:p>
        </p:txBody>
      </p:sp>
      <p:sp>
        <p:nvSpPr>
          <p:cNvPr id="22" name="A3|service card"/>
          <p:cNvSpPr/>
          <p:nvPr/>
        </p:nvSpPr>
        <p:spPr>
          <a:xfrm>
            <a:off x="2852928" y="3291840"/>
            <a:ext cx="2057400" cy="1252728"/>
          </a:xfrm>
          <a:prstGeom prst="roundRect">
            <a:avLst>
              <a:gd name="adj" fmla="val 13139"/>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23" name="A3|service icon" descr="preencoded.png">    </p:cNvPr>
          <p:cNvPicPr>
            <a:picLocks noChangeAspect="1"/>
          </p:cNvPicPr>
          <p:nvPr/>
        </p:nvPicPr>
        <p:blipFill>
          <a:blip r:embed="rId7"/>
          <a:stretch>
            <a:fillRect/>
          </a:stretch>
        </p:blipFill>
        <p:spPr>
          <a:xfrm>
            <a:off x="3054096" y="3474720"/>
            <a:ext cx="502920" cy="502920"/>
          </a:xfrm>
          <a:prstGeom prst="rect">
            <a:avLst/>
          </a:prstGeom>
        </p:spPr>
      </p:pic>
      <p:sp>
        <p:nvSpPr>
          <p:cNvPr id="24" name="A3|service name"/>
          <p:cNvSpPr txBox="1"/>
          <p:nvPr/>
        </p:nvSpPr>
        <p:spPr>
          <a:xfrm>
            <a:off x="3054096" y="4041648"/>
            <a:ext cx="1783080" cy="438912"/>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Carpet &amp; rug cleaning</a:t>
            </a:r>
            <a:endParaRPr lang="en-US" sz="1100" dirty="0"/>
          </a:p>
        </p:txBody>
      </p:sp>
      <p:sp>
        <p:nvSpPr>
          <p:cNvPr id="25" name="A3|service card"/>
          <p:cNvSpPr/>
          <p:nvPr/>
        </p:nvSpPr>
        <p:spPr>
          <a:xfrm>
            <a:off x="5065776" y="3291840"/>
            <a:ext cx="2057400" cy="1252728"/>
          </a:xfrm>
          <a:prstGeom prst="roundRect">
            <a:avLst>
              <a:gd name="adj" fmla="val 13139"/>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26" name="A3|service icon" descr="preencoded.png">    </p:cNvPr>
          <p:cNvPicPr>
            <a:picLocks noChangeAspect="1"/>
          </p:cNvPicPr>
          <p:nvPr/>
        </p:nvPicPr>
        <p:blipFill>
          <a:blip r:embed="rId8"/>
          <a:stretch>
            <a:fillRect/>
          </a:stretch>
        </p:blipFill>
        <p:spPr>
          <a:xfrm>
            <a:off x="5266944" y="3474720"/>
            <a:ext cx="502920" cy="502920"/>
          </a:xfrm>
          <a:prstGeom prst="rect">
            <a:avLst/>
          </a:prstGeom>
        </p:spPr>
      </p:pic>
      <p:sp>
        <p:nvSpPr>
          <p:cNvPr id="27" name="A3|service name"/>
          <p:cNvSpPr txBox="1"/>
          <p:nvPr/>
        </p:nvSpPr>
        <p:spPr>
          <a:xfrm>
            <a:off x="5266944" y="4041648"/>
            <a:ext cx="1783080" cy="438912"/>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Sofa &amp; upholstery</a:t>
            </a:r>
            <a:endParaRPr lang="en-US" sz="1100" dirty="0"/>
          </a:p>
        </p:txBody>
      </p:sp>
      <p:sp>
        <p:nvSpPr>
          <p:cNvPr id="28" name="A3|service card"/>
          <p:cNvSpPr/>
          <p:nvPr/>
        </p:nvSpPr>
        <p:spPr>
          <a:xfrm>
            <a:off x="7278624" y="3291840"/>
            <a:ext cx="2057400" cy="1252728"/>
          </a:xfrm>
          <a:prstGeom prst="roundRect">
            <a:avLst>
              <a:gd name="adj" fmla="val 13139"/>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29" name="A3|service icon" descr="preencoded.png">    </p:cNvPr>
          <p:cNvPicPr>
            <a:picLocks noChangeAspect="1"/>
          </p:cNvPicPr>
          <p:nvPr/>
        </p:nvPicPr>
        <p:blipFill>
          <a:blip r:embed="rId9"/>
          <a:stretch>
            <a:fillRect/>
          </a:stretch>
        </p:blipFill>
        <p:spPr>
          <a:xfrm>
            <a:off x="7479792" y="3474720"/>
            <a:ext cx="502920" cy="502920"/>
          </a:xfrm>
          <a:prstGeom prst="rect">
            <a:avLst/>
          </a:prstGeom>
        </p:spPr>
      </p:pic>
      <p:sp>
        <p:nvSpPr>
          <p:cNvPr id="30" name="A3|service name"/>
          <p:cNvSpPr txBox="1"/>
          <p:nvPr/>
        </p:nvSpPr>
        <p:spPr>
          <a:xfrm>
            <a:off x="7479792" y="4041648"/>
            <a:ext cx="1783080" cy="438912"/>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Window cleaning</a:t>
            </a:r>
            <a:endParaRPr lang="en-US" sz="1100" dirty="0"/>
          </a:p>
        </p:txBody>
      </p:sp>
      <p:sp>
        <p:nvSpPr>
          <p:cNvPr id="31" name="A3|service card"/>
          <p:cNvSpPr/>
          <p:nvPr/>
        </p:nvSpPr>
        <p:spPr>
          <a:xfrm>
            <a:off x="9491472" y="3291840"/>
            <a:ext cx="2057400" cy="1252728"/>
          </a:xfrm>
          <a:prstGeom prst="roundRect">
            <a:avLst>
              <a:gd name="adj" fmla="val 13139"/>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32" name="A3|service icon" descr="preencoded.png">    </p:cNvPr>
          <p:cNvPicPr>
            <a:picLocks noChangeAspect="1"/>
          </p:cNvPicPr>
          <p:nvPr/>
        </p:nvPicPr>
        <p:blipFill>
          <a:blip r:embed="rId10"/>
          <a:stretch>
            <a:fillRect/>
          </a:stretch>
        </p:blipFill>
        <p:spPr>
          <a:xfrm>
            <a:off x="9692640" y="3474720"/>
            <a:ext cx="502920" cy="502920"/>
          </a:xfrm>
          <a:prstGeom prst="rect">
            <a:avLst/>
          </a:prstGeom>
        </p:spPr>
      </p:pic>
      <p:sp>
        <p:nvSpPr>
          <p:cNvPr id="33" name="A3|service name"/>
          <p:cNvSpPr txBox="1"/>
          <p:nvPr/>
        </p:nvSpPr>
        <p:spPr>
          <a:xfrm>
            <a:off x="9692640" y="4041648"/>
            <a:ext cx="1783080" cy="438912"/>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Facade &amp; rope access</a:t>
            </a:r>
            <a:endParaRPr lang="en-US" sz="1100" dirty="0"/>
          </a:p>
        </p:txBody>
      </p:sp>
      <p:sp>
        <p:nvSpPr>
          <p:cNvPr id="34" name="A4|service card"/>
          <p:cNvSpPr/>
          <p:nvPr/>
        </p:nvSpPr>
        <p:spPr>
          <a:xfrm>
            <a:off x="640080" y="4709160"/>
            <a:ext cx="2057400" cy="1252728"/>
          </a:xfrm>
          <a:prstGeom prst="roundRect">
            <a:avLst>
              <a:gd name="adj" fmla="val 13139"/>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35" name="A4|service icon" descr="preencoded.png">    </p:cNvPr>
          <p:cNvPicPr>
            <a:picLocks noChangeAspect="1"/>
          </p:cNvPicPr>
          <p:nvPr/>
        </p:nvPicPr>
        <p:blipFill>
          <a:blip r:embed="rId11"/>
          <a:stretch>
            <a:fillRect/>
          </a:stretch>
        </p:blipFill>
        <p:spPr>
          <a:xfrm>
            <a:off x="841248" y="4892040"/>
            <a:ext cx="502920" cy="502920"/>
          </a:xfrm>
          <a:prstGeom prst="rect">
            <a:avLst/>
          </a:prstGeom>
        </p:spPr>
      </p:pic>
      <p:sp>
        <p:nvSpPr>
          <p:cNvPr id="36" name="A4|service name"/>
          <p:cNvSpPr txBox="1"/>
          <p:nvPr/>
        </p:nvSpPr>
        <p:spPr>
          <a:xfrm>
            <a:off x="841248" y="5458968"/>
            <a:ext cx="1783080" cy="438912"/>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Warehouse &amp; industrial</a:t>
            </a:r>
            <a:endParaRPr lang="en-US" sz="1100" dirty="0"/>
          </a:p>
        </p:txBody>
      </p:sp>
      <p:sp>
        <p:nvSpPr>
          <p:cNvPr id="37" name="A4|service card"/>
          <p:cNvSpPr/>
          <p:nvPr/>
        </p:nvSpPr>
        <p:spPr>
          <a:xfrm>
            <a:off x="2852928" y="4709160"/>
            <a:ext cx="2057400" cy="1252728"/>
          </a:xfrm>
          <a:prstGeom prst="roundRect">
            <a:avLst>
              <a:gd name="adj" fmla="val 13139"/>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38" name="A4|service icon" descr="preencoded.png">    </p:cNvPr>
          <p:cNvPicPr>
            <a:picLocks noChangeAspect="1"/>
          </p:cNvPicPr>
          <p:nvPr/>
        </p:nvPicPr>
        <p:blipFill>
          <a:blip r:embed="rId12"/>
          <a:stretch>
            <a:fillRect/>
          </a:stretch>
        </p:blipFill>
        <p:spPr>
          <a:xfrm>
            <a:off x="3054096" y="4892040"/>
            <a:ext cx="502920" cy="502920"/>
          </a:xfrm>
          <a:prstGeom prst="rect">
            <a:avLst/>
          </a:prstGeom>
        </p:spPr>
      </p:pic>
      <p:sp>
        <p:nvSpPr>
          <p:cNvPr id="39" name="A4|service name"/>
          <p:cNvSpPr txBox="1"/>
          <p:nvPr/>
        </p:nvSpPr>
        <p:spPr>
          <a:xfrm>
            <a:off x="3054096" y="5458968"/>
            <a:ext cx="1783080" cy="438912"/>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Post-construction</a:t>
            </a:r>
            <a:endParaRPr lang="en-US" sz="1100" dirty="0"/>
          </a:p>
        </p:txBody>
      </p:sp>
      <p:sp>
        <p:nvSpPr>
          <p:cNvPr id="40" name="A4|service card"/>
          <p:cNvSpPr/>
          <p:nvPr/>
        </p:nvSpPr>
        <p:spPr>
          <a:xfrm>
            <a:off x="5065776" y="4709160"/>
            <a:ext cx="2057400" cy="1252728"/>
          </a:xfrm>
          <a:prstGeom prst="roundRect">
            <a:avLst>
              <a:gd name="adj" fmla="val 13139"/>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41" name="A4|service icon" descr="preencoded.png">    </p:cNvPr>
          <p:cNvPicPr>
            <a:picLocks noChangeAspect="1"/>
          </p:cNvPicPr>
          <p:nvPr/>
        </p:nvPicPr>
        <p:blipFill>
          <a:blip r:embed="rId13"/>
          <a:stretch>
            <a:fillRect/>
          </a:stretch>
        </p:blipFill>
        <p:spPr>
          <a:xfrm>
            <a:off x="5266944" y="4892040"/>
            <a:ext cx="502920" cy="502920"/>
          </a:xfrm>
          <a:prstGeom prst="rect">
            <a:avLst/>
          </a:prstGeom>
        </p:spPr>
      </p:pic>
      <p:sp>
        <p:nvSpPr>
          <p:cNvPr id="42" name="A4|service name"/>
          <p:cNvSpPr txBox="1"/>
          <p:nvPr/>
        </p:nvSpPr>
        <p:spPr>
          <a:xfrm>
            <a:off x="5266944" y="5458968"/>
            <a:ext cx="1783080" cy="438912"/>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Pest control</a:t>
            </a:r>
            <a:endParaRPr lang="en-US" sz="1100" dirty="0"/>
          </a:p>
        </p:txBody>
      </p:sp>
      <p:sp>
        <p:nvSpPr>
          <p:cNvPr id="43" name="A4|service card"/>
          <p:cNvSpPr/>
          <p:nvPr/>
        </p:nvSpPr>
        <p:spPr>
          <a:xfrm>
            <a:off x="7278624" y="4709160"/>
            <a:ext cx="2057400" cy="1252728"/>
          </a:xfrm>
          <a:prstGeom prst="roundRect">
            <a:avLst>
              <a:gd name="adj" fmla="val 13139"/>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44" name="A4|service icon" descr="preencoded.png">    </p:cNvPr>
          <p:cNvPicPr>
            <a:picLocks noChangeAspect="1"/>
          </p:cNvPicPr>
          <p:nvPr/>
        </p:nvPicPr>
        <p:blipFill>
          <a:blip r:embed="rId14"/>
          <a:stretch>
            <a:fillRect/>
          </a:stretch>
        </p:blipFill>
        <p:spPr>
          <a:xfrm>
            <a:off x="7479792" y="4892040"/>
            <a:ext cx="502920" cy="502920"/>
          </a:xfrm>
          <a:prstGeom prst="rect">
            <a:avLst/>
          </a:prstGeom>
        </p:spPr>
      </p:pic>
      <p:sp>
        <p:nvSpPr>
          <p:cNvPr id="45" name="A4|service name"/>
          <p:cNvSpPr txBox="1"/>
          <p:nvPr/>
        </p:nvSpPr>
        <p:spPr>
          <a:xfrm>
            <a:off x="7479792" y="5458968"/>
            <a:ext cx="1783080" cy="438912"/>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High-level cleaning</a:t>
            </a:r>
            <a:endParaRPr lang="en-US" sz="1100" dirty="0"/>
          </a:p>
        </p:txBody>
      </p:sp>
      <p:sp>
        <p:nvSpPr>
          <p:cNvPr id="46" name="A4|service card"/>
          <p:cNvSpPr/>
          <p:nvPr/>
        </p:nvSpPr>
        <p:spPr>
          <a:xfrm>
            <a:off x="9491472" y="4709160"/>
            <a:ext cx="2057400" cy="1252728"/>
          </a:xfrm>
          <a:prstGeom prst="roundRect">
            <a:avLst>
              <a:gd name="adj" fmla="val 13139"/>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47" name="A4|service icon" descr="preencoded.png">    </p:cNvPr>
          <p:cNvPicPr>
            <a:picLocks noChangeAspect="1"/>
          </p:cNvPicPr>
          <p:nvPr/>
        </p:nvPicPr>
        <p:blipFill>
          <a:blip r:embed="rId15"/>
          <a:stretch>
            <a:fillRect/>
          </a:stretch>
        </p:blipFill>
        <p:spPr>
          <a:xfrm>
            <a:off x="9692640" y="4892040"/>
            <a:ext cx="502920" cy="502920"/>
          </a:xfrm>
          <a:prstGeom prst="rect">
            <a:avLst/>
          </a:prstGeom>
        </p:spPr>
      </p:pic>
      <p:sp>
        <p:nvSpPr>
          <p:cNvPr id="48" name="A4|service name"/>
          <p:cNvSpPr txBox="1"/>
          <p:nvPr/>
        </p:nvSpPr>
        <p:spPr>
          <a:xfrm>
            <a:off x="9692640" y="5458968"/>
            <a:ext cx="1783080" cy="438912"/>
          </a:xfrm>
          <a:prstGeom prst="rect">
            <a:avLst/>
          </a:prstGeom>
          <a:noFill/>
          <a:ln/>
        </p:spPr>
        <p:txBody>
          <a:bodyPr wrap="square" lIns="0" tIns="0" rIns="0" bIns="0" rtlCol="0" anchor="t"/>
          <a:lstStyle/>
          <a:p>
            <a:pPr indent="0" marL="0">
              <a:buNone/>
            </a:pPr>
            <a:r>
              <a:rPr lang="en-US" sz="1100" b="1" dirty="0">
                <a:solidFill>
                  <a:schemeClr val="tx1"/>
                </a:solidFill>
                <a:latin typeface="Poppins" pitchFamily="34" charset="0"/>
                <a:ea typeface="Poppins" pitchFamily="34" charset="-122"/>
                <a:cs typeface="Poppins" pitchFamily="34" charset="-120"/>
              </a:rPr>
              <a:t>Sanitisation &amp; disinfection</a:t>
            </a:r>
            <a:endParaRPr lang="en-US" sz="1100" dirty="0"/>
          </a:p>
        </p:txBody>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10</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26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26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26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26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nodeType="withEffect">
                                  <p:stCondLst>
                                    <p:cond delay="26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26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26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nodeType="withEffect">
                                  <p:stCondLst>
                                    <p:cond delay="26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26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grpId="0" nodeType="withEffect">
                                  <p:stCondLst>
                                    <p:cond delay="26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nodeType="withEffect">
                                  <p:stCondLst>
                                    <p:cond delay="26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26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600"/>
                                        <p:tgtEl>
                                          <p:spTgt spid="15"/>
                                        </p:tgtEl>
                                      </p:cBhvr>
                                    </p:animEffect>
                                    <p:anim calcmode="lin" valueType="num">
                                      <p:cBhvr additive="base">
                                        <p:cTn id="60" dur="600" fill="hold"/>
                                        <p:tgtEl>
                                          <p:spTgt spid="15"/>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26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600"/>
                                        <p:tgtEl>
                                          <p:spTgt spid="16"/>
                                        </p:tgtEl>
                                      </p:cBhvr>
                                    </p:animEffect>
                                    <p:anim calcmode="lin" valueType="num">
                                      <p:cBhvr additive="base">
                                        <p:cTn id="64" dur="600" fill="hold"/>
                                        <p:tgtEl>
                                          <p:spTgt spid="16"/>
                                        </p:tgtEl>
                                        <p:attrNameLst>
                                          <p:attrName>ppt_y</p:attrName>
                                        </p:attrNameLst>
                                      </p:cBhvr>
                                      <p:tavLst>
                                        <p:tav tm="0">
                                          <p:val>
                                            <p:strVal val="#ppt_y+0.03"/>
                                          </p:val>
                                        </p:tav>
                                        <p:tav tm="100000">
                                          <p:val>
                                            <p:strVal val="#ppt_y"/>
                                          </p:val>
                                        </p:tav>
                                      </p:tavLst>
                                    </p:anim>
                                  </p:childTnLst>
                                </p:cTn>
                              </p:par>
                              <p:par>
                                <p:cTn id="65" presetID="10" presetClass="entr" presetSubtype="0" fill="hold" nodeType="withEffect">
                                  <p:stCondLst>
                                    <p:cond delay="26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600"/>
                                        <p:tgtEl>
                                          <p:spTgt spid="17"/>
                                        </p:tgtEl>
                                      </p:cBhvr>
                                    </p:animEffect>
                                    <p:anim calcmode="lin" valueType="num">
                                      <p:cBhvr additive="base">
                                        <p:cTn id="68" dur="600" fill="hold"/>
                                        <p:tgtEl>
                                          <p:spTgt spid="17"/>
                                        </p:tgtEl>
                                        <p:attrNameLst>
                                          <p:attrName>ppt_y</p:attrName>
                                        </p:attrNameLst>
                                      </p:cBhvr>
                                      <p:tavLst>
                                        <p:tav tm="0">
                                          <p:val>
                                            <p:strVal val="#ppt_y+0.03"/>
                                          </p:val>
                                        </p:tav>
                                        <p:tav tm="100000">
                                          <p:val>
                                            <p:strVal val="#ppt_y"/>
                                          </p:val>
                                        </p:tav>
                                      </p:tavLst>
                                    </p:anim>
                                  </p:childTnLst>
                                </p:cTn>
                              </p:par>
                              <p:par>
                                <p:cTn id="69" presetID="10" presetClass="entr" presetSubtype="0" fill="hold" grpId="0" nodeType="withEffect">
                                  <p:stCondLst>
                                    <p:cond delay="26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600"/>
                                        <p:tgtEl>
                                          <p:spTgt spid="18"/>
                                        </p:tgtEl>
                                      </p:cBhvr>
                                    </p:animEffect>
                                    <p:anim calcmode="lin" valueType="num">
                                      <p:cBhvr additive="base">
                                        <p:cTn id="72" dur="600" fill="hold"/>
                                        <p:tgtEl>
                                          <p:spTgt spid="18"/>
                                        </p:tgtEl>
                                        <p:attrNameLst>
                                          <p:attrName>ppt_y</p:attrName>
                                        </p:attrNameLst>
                                      </p:cBhvr>
                                      <p:tavLst>
                                        <p:tav tm="0">
                                          <p:val>
                                            <p:strVal val="#ppt_y+0.03"/>
                                          </p:val>
                                        </p:tav>
                                        <p:tav tm="100000">
                                          <p:val>
                                            <p:strVal val="#ppt_y"/>
                                          </p:val>
                                        </p:tav>
                                      </p:tavLst>
                                    </p:anim>
                                  </p:childTnLst>
                                </p:cTn>
                              </p:par>
                              <p:par>
                                <p:cTn id="73" presetID="10" presetClass="entr" presetSubtype="0" fill="hold" grpId="0" nodeType="withEffect">
                                  <p:stCondLst>
                                    <p:cond delay="52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600"/>
                                        <p:tgtEl>
                                          <p:spTgt spid="19"/>
                                        </p:tgtEl>
                                      </p:cBhvr>
                                    </p:animEffect>
                                    <p:anim calcmode="lin" valueType="num">
                                      <p:cBhvr additive="base">
                                        <p:cTn id="76" dur="600" fill="hold"/>
                                        <p:tgtEl>
                                          <p:spTgt spid="19"/>
                                        </p:tgtEl>
                                        <p:attrNameLst>
                                          <p:attrName>ppt_y</p:attrName>
                                        </p:attrNameLst>
                                      </p:cBhvr>
                                      <p:tavLst>
                                        <p:tav tm="0">
                                          <p:val>
                                            <p:strVal val="#ppt_y+0.03"/>
                                          </p:val>
                                        </p:tav>
                                        <p:tav tm="100000">
                                          <p:val>
                                            <p:strVal val="#ppt_y"/>
                                          </p:val>
                                        </p:tav>
                                      </p:tavLst>
                                    </p:anim>
                                  </p:childTnLst>
                                </p:cTn>
                              </p:par>
                              <p:par>
                                <p:cTn id="77" presetID="10" presetClass="entr" presetSubtype="0" fill="hold" nodeType="withEffect">
                                  <p:stCondLst>
                                    <p:cond delay="52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600"/>
                                        <p:tgtEl>
                                          <p:spTgt spid="20"/>
                                        </p:tgtEl>
                                      </p:cBhvr>
                                    </p:animEffect>
                                    <p:anim calcmode="lin" valueType="num">
                                      <p:cBhvr additive="base">
                                        <p:cTn id="80" dur="600" fill="hold"/>
                                        <p:tgtEl>
                                          <p:spTgt spid="20"/>
                                        </p:tgtEl>
                                        <p:attrNameLst>
                                          <p:attrName>ppt_y</p:attrName>
                                        </p:attrNameLst>
                                      </p:cBhvr>
                                      <p:tavLst>
                                        <p:tav tm="0">
                                          <p:val>
                                            <p:strVal val="#ppt_y+0.03"/>
                                          </p:val>
                                        </p:tav>
                                        <p:tav tm="100000">
                                          <p:val>
                                            <p:strVal val="#ppt_y"/>
                                          </p:val>
                                        </p:tav>
                                      </p:tavLst>
                                    </p:anim>
                                  </p:childTnLst>
                                </p:cTn>
                              </p:par>
                              <p:par>
                                <p:cTn id="81" presetID="10" presetClass="entr" presetSubtype="0" fill="hold" grpId="0" nodeType="withEffect">
                                  <p:stCondLst>
                                    <p:cond delay="52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600"/>
                                        <p:tgtEl>
                                          <p:spTgt spid="21"/>
                                        </p:tgtEl>
                                      </p:cBhvr>
                                    </p:animEffect>
                                    <p:anim calcmode="lin" valueType="num">
                                      <p:cBhvr additive="base">
                                        <p:cTn id="84" dur="600" fill="hold"/>
                                        <p:tgtEl>
                                          <p:spTgt spid="21"/>
                                        </p:tgtEl>
                                        <p:attrNameLst>
                                          <p:attrName>ppt_y</p:attrName>
                                        </p:attrNameLst>
                                      </p:cBhvr>
                                      <p:tavLst>
                                        <p:tav tm="0">
                                          <p:val>
                                            <p:strVal val="#ppt_y+0.03"/>
                                          </p:val>
                                        </p:tav>
                                        <p:tav tm="100000">
                                          <p:val>
                                            <p:strVal val="#ppt_y"/>
                                          </p:val>
                                        </p:tav>
                                      </p:tavLst>
                                    </p:anim>
                                  </p:childTnLst>
                                </p:cTn>
                              </p:par>
                              <p:par>
                                <p:cTn id="85" presetID="10" presetClass="entr" presetSubtype="0" fill="hold" grpId="0" nodeType="withEffect">
                                  <p:stCondLst>
                                    <p:cond delay="52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600"/>
                                        <p:tgtEl>
                                          <p:spTgt spid="22"/>
                                        </p:tgtEl>
                                      </p:cBhvr>
                                    </p:animEffect>
                                    <p:anim calcmode="lin" valueType="num">
                                      <p:cBhvr additive="base">
                                        <p:cTn id="88" dur="600" fill="hold"/>
                                        <p:tgtEl>
                                          <p:spTgt spid="22"/>
                                        </p:tgtEl>
                                        <p:attrNameLst>
                                          <p:attrName>ppt_y</p:attrName>
                                        </p:attrNameLst>
                                      </p:cBhvr>
                                      <p:tavLst>
                                        <p:tav tm="0">
                                          <p:val>
                                            <p:strVal val="#ppt_y+0.03"/>
                                          </p:val>
                                        </p:tav>
                                        <p:tav tm="100000">
                                          <p:val>
                                            <p:strVal val="#ppt_y"/>
                                          </p:val>
                                        </p:tav>
                                      </p:tavLst>
                                    </p:anim>
                                  </p:childTnLst>
                                </p:cTn>
                              </p:par>
                              <p:par>
                                <p:cTn id="89" presetID="10" presetClass="entr" presetSubtype="0" fill="hold" nodeType="withEffect">
                                  <p:stCondLst>
                                    <p:cond delay="52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600"/>
                                        <p:tgtEl>
                                          <p:spTgt spid="23"/>
                                        </p:tgtEl>
                                      </p:cBhvr>
                                    </p:animEffect>
                                    <p:anim calcmode="lin" valueType="num">
                                      <p:cBhvr additive="base">
                                        <p:cTn id="92" dur="600" fill="hold"/>
                                        <p:tgtEl>
                                          <p:spTgt spid="23"/>
                                        </p:tgtEl>
                                        <p:attrNameLst>
                                          <p:attrName>ppt_y</p:attrName>
                                        </p:attrNameLst>
                                      </p:cBhvr>
                                      <p:tavLst>
                                        <p:tav tm="0">
                                          <p:val>
                                            <p:strVal val="#ppt_y+0.03"/>
                                          </p:val>
                                        </p:tav>
                                        <p:tav tm="100000">
                                          <p:val>
                                            <p:strVal val="#ppt_y"/>
                                          </p:val>
                                        </p:tav>
                                      </p:tavLst>
                                    </p:anim>
                                  </p:childTnLst>
                                </p:cTn>
                              </p:par>
                              <p:par>
                                <p:cTn id="93" presetID="10" presetClass="entr" presetSubtype="0" fill="hold" grpId="0" nodeType="withEffect">
                                  <p:stCondLst>
                                    <p:cond delay="52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600"/>
                                        <p:tgtEl>
                                          <p:spTgt spid="24"/>
                                        </p:tgtEl>
                                      </p:cBhvr>
                                    </p:animEffect>
                                    <p:anim calcmode="lin" valueType="num">
                                      <p:cBhvr additive="base">
                                        <p:cTn id="96" dur="600" fill="hold"/>
                                        <p:tgtEl>
                                          <p:spTgt spid="24"/>
                                        </p:tgtEl>
                                        <p:attrNameLst>
                                          <p:attrName>ppt_y</p:attrName>
                                        </p:attrNameLst>
                                      </p:cBhvr>
                                      <p:tavLst>
                                        <p:tav tm="0">
                                          <p:val>
                                            <p:strVal val="#ppt_y+0.03"/>
                                          </p:val>
                                        </p:tav>
                                        <p:tav tm="100000">
                                          <p:val>
                                            <p:strVal val="#ppt_y"/>
                                          </p:val>
                                        </p:tav>
                                      </p:tavLst>
                                    </p:anim>
                                  </p:childTnLst>
                                </p:cTn>
                              </p:par>
                              <p:par>
                                <p:cTn id="97" presetID="10" presetClass="entr" presetSubtype="0" fill="hold" grpId="0" nodeType="withEffect">
                                  <p:stCondLst>
                                    <p:cond delay="520"/>
                                  </p:stCondLst>
                                  <p:childTnLst>
                                    <p:set>
                                      <p:cBhvr>
                                        <p:cTn id="98" dur="1" fill="hold">
                                          <p:stCondLst>
                                            <p:cond delay="0"/>
                                          </p:stCondLst>
                                        </p:cTn>
                                        <p:tgtEl>
                                          <p:spTgt spid="25"/>
                                        </p:tgtEl>
                                        <p:attrNameLst>
                                          <p:attrName>style.visibility</p:attrName>
                                        </p:attrNameLst>
                                      </p:cBhvr>
                                      <p:to>
                                        <p:strVal val="visible"/>
                                      </p:to>
                                    </p:set>
                                    <p:animEffect transition="in" filter="fade">
                                      <p:cBhvr>
                                        <p:cTn id="99" dur="600"/>
                                        <p:tgtEl>
                                          <p:spTgt spid="25"/>
                                        </p:tgtEl>
                                      </p:cBhvr>
                                    </p:animEffect>
                                    <p:anim calcmode="lin" valueType="num">
                                      <p:cBhvr additive="base">
                                        <p:cTn id="100" dur="600" fill="hold"/>
                                        <p:tgtEl>
                                          <p:spTgt spid="25"/>
                                        </p:tgtEl>
                                        <p:attrNameLst>
                                          <p:attrName>ppt_y</p:attrName>
                                        </p:attrNameLst>
                                      </p:cBhvr>
                                      <p:tavLst>
                                        <p:tav tm="0">
                                          <p:val>
                                            <p:strVal val="#ppt_y+0.03"/>
                                          </p:val>
                                        </p:tav>
                                        <p:tav tm="100000">
                                          <p:val>
                                            <p:strVal val="#ppt_y"/>
                                          </p:val>
                                        </p:tav>
                                      </p:tavLst>
                                    </p:anim>
                                  </p:childTnLst>
                                </p:cTn>
                              </p:par>
                              <p:par>
                                <p:cTn id="101" presetID="10" presetClass="entr" presetSubtype="0" fill="hold" nodeType="withEffect">
                                  <p:stCondLst>
                                    <p:cond delay="52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600"/>
                                        <p:tgtEl>
                                          <p:spTgt spid="26"/>
                                        </p:tgtEl>
                                      </p:cBhvr>
                                    </p:animEffect>
                                    <p:anim calcmode="lin" valueType="num">
                                      <p:cBhvr additive="base">
                                        <p:cTn id="104" dur="600" fill="hold"/>
                                        <p:tgtEl>
                                          <p:spTgt spid="26"/>
                                        </p:tgtEl>
                                        <p:attrNameLst>
                                          <p:attrName>ppt_y</p:attrName>
                                        </p:attrNameLst>
                                      </p:cBhvr>
                                      <p:tavLst>
                                        <p:tav tm="0">
                                          <p:val>
                                            <p:strVal val="#ppt_y+0.03"/>
                                          </p:val>
                                        </p:tav>
                                        <p:tav tm="100000">
                                          <p:val>
                                            <p:strVal val="#ppt_y"/>
                                          </p:val>
                                        </p:tav>
                                      </p:tavLst>
                                    </p:anim>
                                  </p:childTnLst>
                                </p:cTn>
                              </p:par>
                              <p:par>
                                <p:cTn id="105" presetID="10" presetClass="entr" presetSubtype="0" fill="hold" grpId="0" nodeType="withEffect">
                                  <p:stCondLst>
                                    <p:cond delay="52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600"/>
                                        <p:tgtEl>
                                          <p:spTgt spid="27"/>
                                        </p:tgtEl>
                                      </p:cBhvr>
                                    </p:animEffect>
                                    <p:anim calcmode="lin" valueType="num">
                                      <p:cBhvr additive="base">
                                        <p:cTn id="108" dur="600" fill="hold"/>
                                        <p:tgtEl>
                                          <p:spTgt spid="27"/>
                                        </p:tgtEl>
                                        <p:attrNameLst>
                                          <p:attrName>ppt_y</p:attrName>
                                        </p:attrNameLst>
                                      </p:cBhvr>
                                      <p:tavLst>
                                        <p:tav tm="0">
                                          <p:val>
                                            <p:strVal val="#ppt_y+0.03"/>
                                          </p:val>
                                        </p:tav>
                                        <p:tav tm="100000">
                                          <p:val>
                                            <p:strVal val="#ppt_y"/>
                                          </p:val>
                                        </p:tav>
                                      </p:tavLst>
                                    </p:anim>
                                  </p:childTnLst>
                                </p:cTn>
                              </p:par>
                              <p:par>
                                <p:cTn id="109" presetID="10" presetClass="entr" presetSubtype="0" fill="hold" grpId="0" nodeType="withEffect">
                                  <p:stCondLst>
                                    <p:cond delay="520"/>
                                  </p:stCondLst>
                                  <p:childTnLst>
                                    <p:set>
                                      <p:cBhvr>
                                        <p:cTn id="110" dur="1" fill="hold">
                                          <p:stCondLst>
                                            <p:cond delay="0"/>
                                          </p:stCondLst>
                                        </p:cTn>
                                        <p:tgtEl>
                                          <p:spTgt spid="28"/>
                                        </p:tgtEl>
                                        <p:attrNameLst>
                                          <p:attrName>style.visibility</p:attrName>
                                        </p:attrNameLst>
                                      </p:cBhvr>
                                      <p:to>
                                        <p:strVal val="visible"/>
                                      </p:to>
                                    </p:set>
                                    <p:animEffect transition="in" filter="fade">
                                      <p:cBhvr>
                                        <p:cTn id="111" dur="600"/>
                                        <p:tgtEl>
                                          <p:spTgt spid="28"/>
                                        </p:tgtEl>
                                      </p:cBhvr>
                                    </p:animEffect>
                                    <p:anim calcmode="lin" valueType="num">
                                      <p:cBhvr additive="base">
                                        <p:cTn id="112" dur="600" fill="hold"/>
                                        <p:tgtEl>
                                          <p:spTgt spid="28"/>
                                        </p:tgtEl>
                                        <p:attrNameLst>
                                          <p:attrName>ppt_y</p:attrName>
                                        </p:attrNameLst>
                                      </p:cBhvr>
                                      <p:tavLst>
                                        <p:tav tm="0">
                                          <p:val>
                                            <p:strVal val="#ppt_y+0.03"/>
                                          </p:val>
                                        </p:tav>
                                        <p:tav tm="100000">
                                          <p:val>
                                            <p:strVal val="#ppt_y"/>
                                          </p:val>
                                        </p:tav>
                                      </p:tavLst>
                                    </p:anim>
                                  </p:childTnLst>
                                </p:cTn>
                              </p:par>
                              <p:par>
                                <p:cTn id="113" presetID="10" presetClass="entr" presetSubtype="0" fill="hold" nodeType="withEffect">
                                  <p:stCondLst>
                                    <p:cond delay="520"/>
                                  </p:stCondLst>
                                  <p:childTnLst>
                                    <p:set>
                                      <p:cBhvr>
                                        <p:cTn id="114" dur="1" fill="hold">
                                          <p:stCondLst>
                                            <p:cond delay="0"/>
                                          </p:stCondLst>
                                        </p:cTn>
                                        <p:tgtEl>
                                          <p:spTgt spid="29"/>
                                        </p:tgtEl>
                                        <p:attrNameLst>
                                          <p:attrName>style.visibility</p:attrName>
                                        </p:attrNameLst>
                                      </p:cBhvr>
                                      <p:to>
                                        <p:strVal val="visible"/>
                                      </p:to>
                                    </p:set>
                                    <p:animEffect transition="in" filter="fade">
                                      <p:cBhvr>
                                        <p:cTn id="115" dur="600"/>
                                        <p:tgtEl>
                                          <p:spTgt spid="29"/>
                                        </p:tgtEl>
                                      </p:cBhvr>
                                    </p:animEffect>
                                    <p:anim calcmode="lin" valueType="num">
                                      <p:cBhvr additive="base">
                                        <p:cTn id="116" dur="600" fill="hold"/>
                                        <p:tgtEl>
                                          <p:spTgt spid="29"/>
                                        </p:tgtEl>
                                        <p:attrNameLst>
                                          <p:attrName>ppt_y</p:attrName>
                                        </p:attrNameLst>
                                      </p:cBhvr>
                                      <p:tavLst>
                                        <p:tav tm="0">
                                          <p:val>
                                            <p:strVal val="#ppt_y+0.03"/>
                                          </p:val>
                                        </p:tav>
                                        <p:tav tm="100000">
                                          <p:val>
                                            <p:strVal val="#ppt_y"/>
                                          </p:val>
                                        </p:tav>
                                      </p:tavLst>
                                    </p:anim>
                                  </p:childTnLst>
                                </p:cTn>
                              </p:par>
                              <p:par>
                                <p:cTn id="117" presetID="10" presetClass="entr" presetSubtype="0" fill="hold" grpId="0" nodeType="withEffect">
                                  <p:stCondLst>
                                    <p:cond delay="520"/>
                                  </p:stCondLst>
                                  <p:childTnLst>
                                    <p:set>
                                      <p:cBhvr>
                                        <p:cTn id="118" dur="1" fill="hold">
                                          <p:stCondLst>
                                            <p:cond delay="0"/>
                                          </p:stCondLst>
                                        </p:cTn>
                                        <p:tgtEl>
                                          <p:spTgt spid="30"/>
                                        </p:tgtEl>
                                        <p:attrNameLst>
                                          <p:attrName>style.visibility</p:attrName>
                                        </p:attrNameLst>
                                      </p:cBhvr>
                                      <p:to>
                                        <p:strVal val="visible"/>
                                      </p:to>
                                    </p:set>
                                    <p:animEffect transition="in" filter="fade">
                                      <p:cBhvr>
                                        <p:cTn id="119" dur="600"/>
                                        <p:tgtEl>
                                          <p:spTgt spid="30"/>
                                        </p:tgtEl>
                                      </p:cBhvr>
                                    </p:animEffect>
                                    <p:anim calcmode="lin" valueType="num">
                                      <p:cBhvr additive="base">
                                        <p:cTn id="120" dur="600" fill="hold"/>
                                        <p:tgtEl>
                                          <p:spTgt spid="30"/>
                                        </p:tgtEl>
                                        <p:attrNameLst>
                                          <p:attrName>ppt_y</p:attrName>
                                        </p:attrNameLst>
                                      </p:cBhvr>
                                      <p:tavLst>
                                        <p:tav tm="0">
                                          <p:val>
                                            <p:strVal val="#ppt_y+0.03"/>
                                          </p:val>
                                        </p:tav>
                                        <p:tav tm="100000">
                                          <p:val>
                                            <p:strVal val="#ppt_y"/>
                                          </p:val>
                                        </p:tav>
                                      </p:tavLst>
                                    </p:anim>
                                  </p:childTnLst>
                                </p:cTn>
                              </p:par>
                              <p:par>
                                <p:cTn id="121" presetID="10" presetClass="entr" presetSubtype="0" fill="hold" grpId="0" nodeType="withEffect">
                                  <p:stCondLst>
                                    <p:cond delay="520"/>
                                  </p:stCondLst>
                                  <p:childTnLst>
                                    <p:set>
                                      <p:cBhvr>
                                        <p:cTn id="122" dur="1" fill="hold">
                                          <p:stCondLst>
                                            <p:cond delay="0"/>
                                          </p:stCondLst>
                                        </p:cTn>
                                        <p:tgtEl>
                                          <p:spTgt spid="31"/>
                                        </p:tgtEl>
                                        <p:attrNameLst>
                                          <p:attrName>style.visibility</p:attrName>
                                        </p:attrNameLst>
                                      </p:cBhvr>
                                      <p:to>
                                        <p:strVal val="visible"/>
                                      </p:to>
                                    </p:set>
                                    <p:animEffect transition="in" filter="fade">
                                      <p:cBhvr>
                                        <p:cTn id="123" dur="600"/>
                                        <p:tgtEl>
                                          <p:spTgt spid="31"/>
                                        </p:tgtEl>
                                      </p:cBhvr>
                                    </p:animEffect>
                                    <p:anim calcmode="lin" valueType="num">
                                      <p:cBhvr additive="base">
                                        <p:cTn id="124" dur="600" fill="hold"/>
                                        <p:tgtEl>
                                          <p:spTgt spid="31"/>
                                        </p:tgtEl>
                                        <p:attrNameLst>
                                          <p:attrName>ppt_y</p:attrName>
                                        </p:attrNameLst>
                                      </p:cBhvr>
                                      <p:tavLst>
                                        <p:tav tm="0">
                                          <p:val>
                                            <p:strVal val="#ppt_y+0.03"/>
                                          </p:val>
                                        </p:tav>
                                        <p:tav tm="100000">
                                          <p:val>
                                            <p:strVal val="#ppt_y"/>
                                          </p:val>
                                        </p:tav>
                                      </p:tavLst>
                                    </p:anim>
                                  </p:childTnLst>
                                </p:cTn>
                              </p:par>
                              <p:par>
                                <p:cTn id="125" presetID="10" presetClass="entr" presetSubtype="0" fill="hold" nodeType="withEffect">
                                  <p:stCondLst>
                                    <p:cond delay="520"/>
                                  </p:stCondLst>
                                  <p:childTnLst>
                                    <p:set>
                                      <p:cBhvr>
                                        <p:cTn id="126" dur="1" fill="hold">
                                          <p:stCondLst>
                                            <p:cond delay="0"/>
                                          </p:stCondLst>
                                        </p:cTn>
                                        <p:tgtEl>
                                          <p:spTgt spid="32"/>
                                        </p:tgtEl>
                                        <p:attrNameLst>
                                          <p:attrName>style.visibility</p:attrName>
                                        </p:attrNameLst>
                                      </p:cBhvr>
                                      <p:to>
                                        <p:strVal val="visible"/>
                                      </p:to>
                                    </p:set>
                                    <p:animEffect transition="in" filter="fade">
                                      <p:cBhvr>
                                        <p:cTn id="127" dur="600"/>
                                        <p:tgtEl>
                                          <p:spTgt spid="32"/>
                                        </p:tgtEl>
                                      </p:cBhvr>
                                    </p:animEffect>
                                    <p:anim calcmode="lin" valueType="num">
                                      <p:cBhvr additive="base">
                                        <p:cTn id="128" dur="600" fill="hold"/>
                                        <p:tgtEl>
                                          <p:spTgt spid="32"/>
                                        </p:tgtEl>
                                        <p:attrNameLst>
                                          <p:attrName>ppt_y</p:attrName>
                                        </p:attrNameLst>
                                      </p:cBhvr>
                                      <p:tavLst>
                                        <p:tav tm="0">
                                          <p:val>
                                            <p:strVal val="#ppt_y+0.03"/>
                                          </p:val>
                                        </p:tav>
                                        <p:tav tm="100000">
                                          <p:val>
                                            <p:strVal val="#ppt_y"/>
                                          </p:val>
                                        </p:tav>
                                      </p:tavLst>
                                    </p:anim>
                                  </p:childTnLst>
                                </p:cTn>
                              </p:par>
                              <p:par>
                                <p:cTn id="129" presetID="10" presetClass="entr" presetSubtype="0" fill="hold" grpId="0" nodeType="withEffect">
                                  <p:stCondLst>
                                    <p:cond delay="520"/>
                                  </p:stCondLst>
                                  <p:childTnLst>
                                    <p:set>
                                      <p:cBhvr>
                                        <p:cTn id="130" dur="1" fill="hold">
                                          <p:stCondLst>
                                            <p:cond delay="0"/>
                                          </p:stCondLst>
                                        </p:cTn>
                                        <p:tgtEl>
                                          <p:spTgt spid="33"/>
                                        </p:tgtEl>
                                        <p:attrNameLst>
                                          <p:attrName>style.visibility</p:attrName>
                                        </p:attrNameLst>
                                      </p:cBhvr>
                                      <p:to>
                                        <p:strVal val="visible"/>
                                      </p:to>
                                    </p:set>
                                    <p:animEffect transition="in" filter="fade">
                                      <p:cBhvr>
                                        <p:cTn id="131" dur="600"/>
                                        <p:tgtEl>
                                          <p:spTgt spid="33"/>
                                        </p:tgtEl>
                                      </p:cBhvr>
                                    </p:animEffect>
                                    <p:anim calcmode="lin" valueType="num">
                                      <p:cBhvr additive="base">
                                        <p:cTn id="132" dur="600" fill="hold"/>
                                        <p:tgtEl>
                                          <p:spTgt spid="33"/>
                                        </p:tgtEl>
                                        <p:attrNameLst>
                                          <p:attrName>ppt_y</p:attrName>
                                        </p:attrNameLst>
                                      </p:cBhvr>
                                      <p:tavLst>
                                        <p:tav tm="0">
                                          <p:val>
                                            <p:strVal val="#ppt_y+0.03"/>
                                          </p:val>
                                        </p:tav>
                                        <p:tav tm="100000">
                                          <p:val>
                                            <p:strVal val="#ppt_y"/>
                                          </p:val>
                                        </p:tav>
                                      </p:tavLst>
                                    </p:anim>
                                  </p:childTnLst>
                                </p:cTn>
                              </p:par>
                              <p:par>
                                <p:cTn id="133" presetID="10" presetClass="entr" presetSubtype="0" fill="hold" grpId="0" nodeType="withEffect">
                                  <p:stCondLst>
                                    <p:cond delay="780"/>
                                  </p:stCondLst>
                                  <p:childTnLst>
                                    <p:set>
                                      <p:cBhvr>
                                        <p:cTn id="134" dur="1" fill="hold">
                                          <p:stCondLst>
                                            <p:cond delay="0"/>
                                          </p:stCondLst>
                                        </p:cTn>
                                        <p:tgtEl>
                                          <p:spTgt spid="34"/>
                                        </p:tgtEl>
                                        <p:attrNameLst>
                                          <p:attrName>style.visibility</p:attrName>
                                        </p:attrNameLst>
                                      </p:cBhvr>
                                      <p:to>
                                        <p:strVal val="visible"/>
                                      </p:to>
                                    </p:set>
                                    <p:animEffect transition="in" filter="fade">
                                      <p:cBhvr>
                                        <p:cTn id="135" dur="600"/>
                                        <p:tgtEl>
                                          <p:spTgt spid="34"/>
                                        </p:tgtEl>
                                      </p:cBhvr>
                                    </p:animEffect>
                                    <p:anim calcmode="lin" valueType="num">
                                      <p:cBhvr additive="base">
                                        <p:cTn id="136" dur="600" fill="hold"/>
                                        <p:tgtEl>
                                          <p:spTgt spid="34"/>
                                        </p:tgtEl>
                                        <p:attrNameLst>
                                          <p:attrName>ppt_y</p:attrName>
                                        </p:attrNameLst>
                                      </p:cBhvr>
                                      <p:tavLst>
                                        <p:tav tm="0">
                                          <p:val>
                                            <p:strVal val="#ppt_y+0.03"/>
                                          </p:val>
                                        </p:tav>
                                        <p:tav tm="100000">
                                          <p:val>
                                            <p:strVal val="#ppt_y"/>
                                          </p:val>
                                        </p:tav>
                                      </p:tavLst>
                                    </p:anim>
                                  </p:childTnLst>
                                </p:cTn>
                              </p:par>
                              <p:par>
                                <p:cTn id="137" presetID="10" presetClass="entr" presetSubtype="0" fill="hold" nodeType="withEffect">
                                  <p:stCondLst>
                                    <p:cond delay="780"/>
                                  </p:stCondLst>
                                  <p:childTnLst>
                                    <p:set>
                                      <p:cBhvr>
                                        <p:cTn id="138" dur="1" fill="hold">
                                          <p:stCondLst>
                                            <p:cond delay="0"/>
                                          </p:stCondLst>
                                        </p:cTn>
                                        <p:tgtEl>
                                          <p:spTgt spid="35"/>
                                        </p:tgtEl>
                                        <p:attrNameLst>
                                          <p:attrName>style.visibility</p:attrName>
                                        </p:attrNameLst>
                                      </p:cBhvr>
                                      <p:to>
                                        <p:strVal val="visible"/>
                                      </p:to>
                                    </p:set>
                                    <p:animEffect transition="in" filter="fade">
                                      <p:cBhvr>
                                        <p:cTn id="139" dur="600"/>
                                        <p:tgtEl>
                                          <p:spTgt spid="35"/>
                                        </p:tgtEl>
                                      </p:cBhvr>
                                    </p:animEffect>
                                    <p:anim calcmode="lin" valueType="num">
                                      <p:cBhvr additive="base">
                                        <p:cTn id="140" dur="600" fill="hold"/>
                                        <p:tgtEl>
                                          <p:spTgt spid="35"/>
                                        </p:tgtEl>
                                        <p:attrNameLst>
                                          <p:attrName>ppt_y</p:attrName>
                                        </p:attrNameLst>
                                      </p:cBhvr>
                                      <p:tavLst>
                                        <p:tav tm="0">
                                          <p:val>
                                            <p:strVal val="#ppt_y+0.03"/>
                                          </p:val>
                                        </p:tav>
                                        <p:tav tm="100000">
                                          <p:val>
                                            <p:strVal val="#ppt_y"/>
                                          </p:val>
                                        </p:tav>
                                      </p:tavLst>
                                    </p:anim>
                                  </p:childTnLst>
                                </p:cTn>
                              </p:par>
                              <p:par>
                                <p:cTn id="141" presetID="10" presetClass="entr" presetSubtype="0" fill="hold" grpId="0" nodeType="withEffect">
                                  <p:stCondLst>
                                    <p:cond delay="780"/>
                                  </p:stCondLst>
                                  <p:childTnLst>
                                    <p:set>
                                      <p:cBhvr>
                                        <p:cTn id="142" dur="1" fill="hold">
                                          <p:stCondLst>
                                            <p:cond delay="0"/>
                                          </p:stCondLst>
                                        </p:cTn>
                                        <p:tgtEl>
                                          <p:spTgt spid="36"/>
                                        </p:tgtEl>
                                        <p:attrNameLst>
                                          <p:attrName>style.visibility</p:attrName>
                                        </p:attrNameLst>
                                      </p:cBhvr>
                                      <p:to>
                                        <p:strVal val="visible"/>
                                      </p:to>
                                    </p:set>
                                    <p:animEffect transition="in" filter="fade">
                                      <p:cBhvr>
                                        <p:cTn id="143" dur="600"/>
                                        <p:tgtEl>
                                          <p:spTgt spid="36"/>
                                        </p:tgtEl>
                                      </p:cBhvr>
                                    </p:animEffect>
                                    <p:anim calcmode="lin" valueType="num">
                                      <p:cBhvr additive="base">
                                        <p:cTn id="144" dur="600" fill="hold"/>
                                        <p:tgtEl>
                                          <p:spTgt spid="36"/>
                                        </p:tgtEl>
                                        <p:attrNameLst>
                                          <p:attrName>ppt_y</p:attrName>
                                        </p:attrNameLst>
                                      </p:cBhvr>
                                      <p:tavLst>
                                        <p:tav tm="0">
                                          <p:val>
                                            <p:strVal val="#ppt_y+0.03"/>
                                          </p:val>
                                        </p:tav>
                                        <p:tav tm="100000">
                                          <p:val>
                                            <p:strVal val="#ppt_y"/>
                                          </p:val>
                                        </p:tav>
                                      </p:tavLst>
                                    </p:anim>
                                  </p:childTnLst>
                                </p:cTn>
                              </p:par>
                              <p:par>
                                <p:cTn id="145" presetID="10" presetClass="entr" presetSubtype="0" fill="hold" grpId="0" nodeType="withEffect">
                                  <p:stCondLst>
                                    <p:cond delay="780"/>
                                  </p:stCondLst>
                                  <p:childTnLst>
                                    <p:set>
                                      <p:cBhvr>
                                        <p:cTn id="146" dur="1" fill="hold">
                                          <p:stCondLst>
                                            <p:cond delay="0"/>
                                          </p:stCondLst>
                                        </p:cTn>
                                        <p:tgtEl>
                                          <p:spTgt spid="37"/>
                                        </p:tgtEl>
                                        <p:attrNameLst>
                                          <p:attrName>style.visibility</p:attrName>
                                        </p:attrNameLst>
                                      </p:cBhvr>
                                      <p:to>
                                        <p:strVal val="visible"/>
                                      </p:to>
                                    </p:set>
                                    <p:animEffect transition="in" filter="fade">
                                      <p:cBhvr>
                                        <p:cTn id="147" dur="600"/>
                                        <p:tgtEl>
                                          <p:spTgt spid="37"/>
                                        </p:tgtEl>
                                      </p:cBhvr>
                                    </p:animEffect>
                                    <p:anim calcmode="lin" valueType="num">
                                      <p:cBhvr additive="base">
                                        <p:cTn id="148" dur="600" fill="hold"/>
                                        <p:tgtEl>
                                          <p:spTgt spid="37"/>
                                        </p:tgtEl>
                                        <p:attrNameLst>
                                          <p:attrName>ppt_y</p:attrName>
                                        </p:attrNameLst>
                                      </p:cBhvr>
                                      <p:tavLst>
                                        <p:tav tm="0">
                                          <p:val>
                                            <p:strVal val="#ppt_y+0.03"/>
                                          </p:val>
                                        </p:tav>
                                        <p:tav tm="100000">
                                          <p:val>
                                            <p:strVal val="#ppt_y"/>
                                          </p:val>
                                        </p:tav>
                                      </p:tavLst>
                                    </p:anim>
                                  </p:childTnLst>
                                </p:cTn>
                              </p:par>
                              <p:par>
                                <p:cTn id="149" presetID="10" presetClass="entr" presetSubtype="0" fill="hold" nodeType="withEffect">
                                  <p:stCondLst>
                                    <p:cond delay="780"/>
                                  </p:stCondLst>
                                  <p:childTnLst>
                                    <p:set>
                                      <p:cBhvr>
                                        <p:cTn id="150" dur="1" fill="hold">
                                          <p:stCondLst>
                                            <p:cond delay="0"/>
                                          </p:stCondLst>
                                        </p:cTn>
                                        <p:tgtEl>
                                          <p:spTgt spid="38"/>
                                        </p:tgtEl>
                                        <p:attrNameLst>
                                          <p:attrName>style.visibility</p:attrName>
                                        </p:attrNameLst>
                                      </p:cBhvr>
                                      <p:to>
                                        <p:strVal val="visible"/>
                                      </p:to>
                                    </p:set>
                                    <p:animEffect transition="in" filter="fade">
                                      <p:cBhvr>
                                        <p:cTn id="151" dur="600"/>
                                        <p:tgtEl>
                                          <p:spTgt spid="38"/>
                                        </p:tgtEl>
                                      </p:cBhvr>
                                    </p:animEffect>
                                    <p:anim calcmode="lin" valueType="num">
                                      <p:cBhvr additive="base">
                                        <p:cTn id="152" dur="600" fill="hold"/>
                                        <p:tgtEl>
                                          <p:spTgt spid="38"/>
                                        </p:tgtEl>
                                        <p:attrNameLst>
                                          <p:attrName>ppt_y</p:attrName>
                                        </p:attrNameLst>
                                      </p:cBhvr>
                                      <p:tavLst>
                                        <p:tav tm="0">
                                          <p:val>
                                            <p:strVal val="#ppt_y+0.03"/>
                                          </p:val>
                                        </p:tav>
                                        <p:tav tm="100000">
                                          <p:val>
                                            <p:strVal val="#ppt_y"/>
                                          </p:val>
                                        </p:tav>
                                      </p:tavLst>
                                    </p:anim>
                                  </p:childTnLst>
                                </p:cTn>
                              </p:par>
                              <p:par>
                                <p:cTn id="153" presetID="10" presetClass="entr" presetSubtype="0" fill="hold" grpId="0" nodeType="withEffect">
                                  <p:stCondLst>
                                    <p:cond delay="780"/>
                                  </p:stCondLst>
                                  <p:childTnLst>
                                    <p:set>
                                      <p:cBhvr>
                                        <p:cTn id="154" dur="1" fill="hold">
                                          <p:stCondLst>
                                            <p:cond delay="0"/>
                                          </p:stCondLst>
                                        </p:cTn>
                                        <p:tgtEl>
                                          <p:spTgt spid="39"/>
                                        </p:tgtEl>
                                        <p:attrNameLst>
                                          <p:attrName>style.visibility</p:attrName>
                                        </p:attrNameLst>
                                      </p:cBhvr>
                                      <p:to>
                                        <p:strVal val="visible"/>
                                      </p:to>
                                    </p:set>
                                    <p:animEffect transition="in" filter="fade">
                                      <p:cBhvr>
                                        <p:cTn id="155" dur="600"/>
                                        <p:tgtEl>
                                          <p:spTgt spid="39"/>
                                        </p:tgtEl>
                                      </p:cBhvr>
                                    </p:animEffect>
                                    <p:anim calcmode="lin" valueType="num">
                                      <p:cBhvr additive="base">
                                        <p:cTn id="156" dur="600" fill="hold"/>
                                        <p:tgtEl>
                                          <p:spTgt spid="39"/>
                                        </p:tgtEl>
                                        <p:attrNameLst>
                                          <p:attrName>ppt_y</p:attrName>
                                        </p:attrNameLst>
                                      </p:cBhvr>
                                      <p:tavLst>
                                        <p:tav tm="0">
                                          <p:val>
                                            <p:strVal val="#ppt_y+0.03"/>
                                          </p:val>
                                        </p:tav>
                                        <p:tav tm="100000">
                                          <p:val>
                                            <p:strVal val="#ppt_y"/>
                                          </p:val>
                                        </p:tav>
                                      </p:tavLst>
                                    </p:anim>
                                  </p:childTnLst>
                                </p:cTn>
                              </p:par>
                              <p:par>
                                <p:cTn id="157" presetID="10" presetClass="entr" presetSubtype="0" fill="hold" grpId="0" nodeType="withEffect">
                                  <p:stCondLst>
                                    <p:cond delay="780"/>
                                  </p:stCondLst>
                                  <p:childTnLst>
                                    <p:set>
                                      <p:cBhvr>
                                        <p:cTn id="158" dur="1" fill="hold">
                                          <p:stCondLst>
                                            <p:cond delay="0"/>
                                          </p:stCondLst>
                                        </p:cTn>
                                        <p:tgtEl>
                                          <p:spTgt spid="40"/>
                                        </p:tgtEl>
                                        <p:attrNameLst>
                                          <p:attrName>style.visibility</p:attrName>
                                        </p:attrNameLst>
                                      </p:cBhvr>
                                      <p:to>
                                        <p:strVal val="visible"/>
                                      </p:to>
                                    </p:set>
                                    <p:animEffect transition="in" filter="fade">
                                      <p:cBhvr>
                                        <p:cTn id="159" dur="600"/>
                                        <p:tgtEl>
                                          <p:spTgt spid="40"/>
                                        </p:tgtEl>
                                      </p:cBhvr>
                                    </p:animEffect>
                                    <p:anim calcmode="lin" valueType="num">
                                      <p:cBhvr additive="base">
                                        <p:cTn id="160" dur="600" fill="hold"/>
                                        <p:tgtEl>
                                          <p:spTgt spid="40"/>
                                        </p:tgtEl>
                                        <p:attrNameLst>
                                          <p:attrName>ppt_y</p:attrName>
                                        </p:attrNameLst>
                                      </p:cBhvr>
                                      <p:tavLst>
                                        <p:tav tm="0">
                                          <p:val>
                                            <p:strVal val="#ppt_y+0.03"/>
                                          </p:val>
                                        </p:tav>
                                        <p:tav tm="100000">
                                          <p:val>
                                            <p:strVal val="#ppt_y"/>
                                          </p:val>
                                        </p:tav>
                                      </p:tavLst>
                                    </p:anim>
                                  </p:childTnLst>
                                </p:cTn>
                              </p:par>
                              <p:par>
                                <p:cTn id="161" presetID="10" presetClass="entr" presetSubtype="0" fill="hold" nodeType="withEffect">
                                  <p:stCondLst>
                                    <p:cond delay="780"/>
                                  </p:stCondLst>
                                  <p:childTnLst>
                                    <p:set>
                                      <p:cBhvr>
                                        <p:cTn id="162" dur="1" fill="hold">
                                          <p:stCondLst>
                                            <p:cond delay="0"/>
                                          </p:stCondLst>
                                        </p:cTn>
                                        <p:tgtEl>
                                          <p:spTgt spid="41"/>
                                        </p:tgtEl>
                                        <p:attrNameLst>
                                          <p:attrName>style.visibility</p:attrName>
                                        </p:attrNameLst>
                                      </p:cBhvr>
                                      <p:to>
                                        <p:strVal val="visible"/>
                                      </p:to>
                                    </p:set>
                                    <p:animEffect transition="in" filter="fade">
                                      <p:cBhvr>
                                        <p:cTn id="163" dur="600"/>
                                        <p:tgtEl>
                                          <p:spTgt spid="41"/>
                                        </p:tgtEl>
                                      </p:cBhvr>
                                    </p:animEffect>
                                    <p:anim calcmode="lin" valueType="num">
                                      <p:cBhvr additive="base">
                                        <p:cTn id="164" dur="600" fill="hold"/>
                                        <p:tgtEl>
                                          <p:spTgt spid="41"/>
                                        </p:tgtEl>
                                        <p:attrNameLst>
                                          <p:attrName>ppt_y</p:attrName>
                                        </p:attrNameLst>
                                      </p:cBhvr>
                                      <p:tavLst>
                                        <p:tav tm="0">
                                          <p:val>
                                            <p:strVal val="#ppt_y+0.03"/>
                                          </p:val>
                                        </p:tav>
                                        <p:tav tm="100000">
                                          <p:val>
                                            <p:strVal val="#ppt_y"/>
                                          </p:val>
                                        </p:tav>
                                      </p:tavLst>
                                    </p:anim>
                                  </p:childTnLst>
                                </p:cTn>
                              </p:par>
                              <p:par>
                                <p:cTn id="165" presetID="10" presetClass="entr" presetSubtype="0" fill="hold" grpId="0" nodeType="withEffect">
                                  <p:stCondLst>
                                    <p:cond delay="780"/>
                                  </p:stCondLst>
                                  <p:childTnLst>
                                    <p:set>
                                      <p:cBhvr>
                                        <p:cTn id="166" dur="1" fill="hold">
                                          <p:stCondLst>
                                            <p:cond delay="0"/>
                                          </p:stCondLst>
                                        </p:cTn>
                                        <p:tgtEl>
                                          <p:spTgt spid="42"/>
                                        </p:tgtEl>
                                        <p:attrNameLst>
                                          <p:attrName>style.visibility</p:attrName>
                                        </p:attrNameLst>
                                      </p:cBhvr>
                                      <p:to>
                                        <p:strVal val="visible"/>
                                      </p:to>
                                    </p:set>
                                    <p:animEffect transition="in" filter="fade">
                                      <p:cBhvr>
                                        <p:cTn id="167" dur="600"/>
                                        <p:tgtEl>
                                          <p:spTgt spid="42"/>
                                        </p:tgtEl>
                                      </p:cBhvr>
                                    </p:animEffect>
                                    <p:anim calcmode="lin" valueType="num">
                                      <p:cBhvr additive="base">
                                        <p:cTn id="168" dur="600" fill="hold"/>
                                        <p:tgtEl>
                                          <p:spTgt spid="42"/>
                                        </p:tgtEl>
                                        <p:attrNameLst>
                                          <p:attrName>ppt_y</p:attrName>
                                        </p:attrNameLst>
                                      </p:cBhvr>
                                      <p:tavLst>
                                        <p:tav tm="0">
                                          <p:val>
                                            <p:strVal val="#ppt_y+0.03"/>
                                          </p:val>
                                        </p:tav>
                                        <p:tav tm="100000">
                                          <p:val>
                                            <p:strVal val="#ppt_y"/>
                                          </p:val>
                                        </p:tav>
                                      </p:tavLst>
                                    </p:anim>
                                  </p:childTnLst>
                                </p:cTn>
                              </p:par>
                              <p:par>
                                <p:cTn id="169" presetID="10" presetClass="entr" presetSubtype="0" fill="hold" grpId="0" nodeType="withEffect">
                                  <p:stCondLst>
                                    <p:cond delay="780"/>
                                  </p:stCondLst>
                                  <p:childTnLst>
                                    <p:set>
                                      <p:cBhvr>
                                        <p:cTn id="170" dur="1" fill="hold">
                                          <p:stCondLst>
                                            <p:cond delay="0"/>
                                          </p:stCondLst>
                                        </p:cTn>
                                        <p:tgtEl>
                                          <p:spTgt spid="43"/>
                                        </p:tgtEl>
                                        <p:attrNameLst>
                                          <p:attrName>style.visibility</p:attrName>
                                        </p:attrNameLst>
                                      </p:cBhvr>
                                      <p:to>
                                        <p:strVal val="visible"/>
                                      </p:to>
                                    </p:set>
                                    <p:animEffect transition="in" filter="fade">
                                      <p:cBhvr>
                                        <p:cTn id="171" dur="600"/>
                                        <p:tgtEl>
                                          <p:spTgt spid="43"/>
                                        </p:tgtEl>
                                      </p:cBhvr>
                                    </p:animEffect>
                                    <p:anim calcmode="lin" valueType="num">
                                      <p:cBhvr additive="base">
                                        <p:cTn id="172" dur="600" fill="hold"/>
                                        <p:tgtEl>
                                          <p:spTgt spid="43"/>
                                        </p:tgtEl>
                                        <p:attrNameLst>
                                          <p:attrName>ppt_y</p:attrName>
                                        </p:attrNameLst>
                                      </p:cBhvr>
                                      <p:tavLst>
                                        <p:tav tm="0">
                                          <p:val>
                                            <p:strVal val="#ppt_y+0.03"/>
                                          </p:val>
                                        </p:tav>
                                        <p:tav tm="100000">
                                          <p:val>
                                            <p:strVal val="#ppt_y"/>
                                          </p:val>
                                        </p:tav>
                                      </p:tavLst>
                                    </p:anim>
                                  </p:childTnLst>
                                </p:cTn>
                              </p:par>
                              <p:par>
                                <p:cTn id="173" presetID="10" presetClass="entr" presetSubtype="0" fill="hold" nodeType="withEffect">
                                  <p:stCondLst>
                                    <p:cond delay="780"/>
                                  </p:stCondLst>
                                  <p:childTnLst>
                                    <p:set>
                                      <p:cBhvr>
                                        <p:cTn id="174" dur="1" fill="hold">
                                          <p:stCondLst>
                                            <p:cond delay="0"/>
                                          </p:stCondLst>
                                        </p:cTn>
                                        <p:tgtEl>
                                          <p:spTgt spid="44"/>
                                        </p:tgtEl>
                                        <p:attrNameLst>
                                          <p:attrName>style.visibility</p:attrName>
                                        </p:attrNameLst>
                                      </p:cBhvr>
                                      <p:to>
                                        <p:strVal val="visible"/>
                                      </p:to>
                                    </p:set>
                                    <p:animEffect transition="in" filter="fade">
                                      <p:cBhvr>
                                        <p:cTn id="175" dur="600"/>
                                        <p:tgtEl>
                                          <p:spTgt spid="44"/>
                                        </p:tgtEl>
                                      </p:cBhvr>
                                    </p:animEffect>
                                    <p:anim calcmode="lin" valueType="num">
                                      <p:cBhvr additive="base">
                                        <p:cTn id="176" dur="600" fill="hold"/>
                                        <p:tgtEl>
                                          <p:spTgt spid="44"/>
                                        </p:tgtEl>
                                        <p:attrNameLst>
                                          <p:attrName>ppt_y</p:attrName>
                                        </p:attrNameLst>
                                      </p:cBhvr>
                                      <p:tavLst>
                                        <p:tav tm="0">
                                          <p:val>
                                            <p:strVal val="#ppt_y+0.03"/>
                                          </p:val>
                                        </p:tav>
                                        <p:tav tm="100000">
                                          <p:val>
                                            <p:strVal val="#ppt_y"/>
                                          </p:val>
                                        </p:tav>
                                      </p:tavLst>
                                    </p:anim>
                                  </p:childTnLst>
                                </p:cTn>
                              </p:par>
                              <p:par>
                                <p:cTn id="177" presetID="10" presetClass="entr" presetSubtype="0" fill="hold" grpId="0" nodeType="withEffect">
                                  <p:stCondLst>
                                    <p:cond delay="780"/>
                                  </p:stCondLst>
                                  <p:childTnLst>
                                    <p:set>
                                      <p:cBhvr>
                                        <p:cTn id="178" dur="1" fill="hold">
                                          <p:stCondLst>
                                            <p:cond delay="0"/>
                                          </p:stCondLst>
                                        </p:cTn>
                                        <p:tgtEl>
                                          <p:spTgt spid="45"/>
                                        </p:tgtEl>
                                        <p:attrNameLst>
                                          <p:attrName>style.visibility</p:attrName>
                                        </p:attrNameLst>
                                      </p:cBhvr>
                                      <p:to>
                                        <p:strVal val="visible"/>
                                      </p:to>
                                    </p:set>
                                    <p:animEffect transition="in" filter="fade">
                                      <p:cBhvr>
                                        <p:cTn id="179" dur="600"/>
                                        <p:tgtEl>
                                          <p:spTgt spid="45"/>
                                        </p:tgtEl>
                                      </p:cBhvr>
                                    </p:animEffect>
                                    <p:anim calcmode="lin" valueType="num">
                                      <p:cBhvr additive="base">
                                        <p:cTn id="180" dur="600" fill="hold"/>
                                        <p:tgtEl>
                                          <p:spTgt spid="45"/>
                                        </p:tgtEl>
                                        <p:attrNameLst>
                                          <p:attrName>ppt_y</p:attrName>
                                        </p:attrNameLst>
                                      </p:cBhvr>
                                      <p:tavLst>
                                        <p:tav tm="0">
                                          <p:val>
                                            <p:strVal val="#ppt_y+0.03"/>
                                          </p:val>
                                        </p:tav>
                                        <p:tav tm="100000">
                                          <p:val>
                                            <p:strVal val="#ppt_y"/>
                                          </p:val>
                                        </p:tav>
                                      </p:tavLst>
                                    </p:anim>
                                  </p:childTnLst>
                                </p:cTn>
                              </p:par>
                              <p:par>
                                <p:cTn id="181" presetID="10" presetClass="entr" presetSubtype="0" fill="hold" grpId="0" nodeType="withEffect">
                                  <p:stCondLst>
                                    <p:cond delay="780"/>
                                  </p:stCondLst>
                                  <p:childTnLst>
                                    <p:set>
                                      <p:cBhvr>
                                        <p:cTn id="182" dur="1" fill="hold">
                                          <p:stCondLst>
                                            <p:cond delay="0"/>
                                          </p:stCondLst>
                                        </p:cTn>
                                        <p:tgtEl>
                                          <p:spTgt spid="46"/>
                                        </p:tgtEl>
                                        <p:attrNameLst>
                                          <p:attrName>style.visibility</p:attrName>
                                        </p:attrNameLst>
                                      </p:cBhvr>
                                      <p:to>
                                        <p:strVal val="visible"/>
                                      </p:to>
                                    </p:set>
                                    <p:animEffect transition="in" filter="fade">
                                      <p:cBhvr>
                                        <p:cTn id="183" dur="600"/>
                                        <p:tgtEl>
                                          <p:spTgt spid="46"/>
                                        </p:tgtEl>
                                      </p:cBhvr>
                                    </p:animEffect>
                                    <p:anim calcmode="lin" valueType="num">
                                      <p:cBhvr additive="base">
                                        <p:cTn id="184" dur="600" fill="hold"/>
                                        <p:tgtEl>
                                          <p:spTgt spid="46"/>
                                        </p:tgtEl>
                                        <p:attrNameLst>
                                          <p:attrName>ppt_y</p:attrName>
                                        </p:attrNameLst>
                                      </p:cBhvr>
                                      <p:tavLst>
                                        <p:tav tm="0">
                                          <p:val>
                                            <p:strVal val="#ppt_y+0.03"/>
                                          </p:val>
                                        </p:tav>
                                        <p:tav tm="100000">
                                          <p:val>
                                            <p:strVal val="#ppt_y"/>
                                          </p:val>
                                        </p:tav>
                                      </p:tavLst>
                                    </p:anim>
                                  </p:childTnLst>
                                </p:cTn>
                              </p:par>
                              <p:par>
                                <p:cTn id="185" presetID="10" presetClass="entr" presetSubtype="0" fill="hold" nodeType="withEffect">
                                  <p:stCondLst>
                                    <p:cond delay="780"/>
                                  </p:stCondLst>
                                  <p:childTnLst>
                                    <p:set>
                                      <p:cBhvr>
                                        <p:cTn id="186" dur="1" fill="hold">
                                          <p:stCondLst>
                                            <p:cond delay="0"/>
                                          </p:stCondLst>
                                        </p:cTn>
                                        <p:tgtEl>
                                          <p:spTgt spid="47"/>
                                        </p:tgtEl>
                                        <p:attrNameLst>
                                          <p:attrName>style.visibility</p:attrName>
                                        </p:attrNameLst>
                                      </p:cBhvr>
                                      <p:to>
                                        <p:strVal val="visible"/>
                                      </p:to>
                                    </p:set>
                                    <p:animEffect transition="in" filter="fade">
                                      <p:cBhvr>
                                        <p:cTn id="187" dur="600"/>
                                        <p:tgtEl>
                                          <p:spTgt spid="47"/>
                                        </p:tgtEl>
                                      </p:cBhvr>
                                    </p:animEffect>
                                    <p:anim calcmode="lin" valueType="num">
                                      <p:cBhvr additive="base">
                                        <p:cTn id="188" dur="600" fill="hold"/>
                                        <p:tgtEl>
                                          <p:spTgt spid="47"/>
                                        </p:tgtEl>
                                        <p:attrNameLst>
                                          <p:attrName>ppt_y</p:attrName>
                                        </p:attrNameLst>
                                      </p:cBhvr>
                                      <p:tavLst>
                                        <p:tav tm="0">
                                          <p:val>
                                            <p:strVal val="#ppt_y+0.03"/>
                                          </p:val>
                                        </p:tav>
                                        <p:tav tm="100000">
                                          <p:val>
                                            <p:strVal val="#ppt_y"/>
                                          </p:val>
                                        </p:tav>
                                      </p:tavLst>
                                    </p:anim>
                                  </p:childTnLst>
                                </p:cTn>
                              </p:par>
                              <p:par>
                                <p:cTn id="189" presetID="10" presetClass="entr" presetSubtype="0" fill="hold" grpId="0" nodeType="withEffect">
                                  <p:stCondLst>
                                    <p:cond delay="780"/>
                                  </p:stCondLst>
                                  <p:childTnLst>
                                    <p:set>
                                      <p:cBhvr>
                                        <p:cTn id="190" dur="1" fill="hold">
                                          <p:stCondLst>
                                            <p:cond delay="0"/>
                                          </p:stCondLst>
                                        </p:cTn>
                                        <p:tgtEl>
                                          <p:spTgt spid="48"/>
                                        </p:tgtEl>
                                        <p:attrNameLst>
                                          <p:attrName>style.visibility</p:attrName>
                                        </p:attrNameLst>
                                      </p:cBhvr>
                                      <p:to>
                                        <p:strVal val="visible"/>
                                      </p:to>
                                    </p:set>
                                    <p:animEffect transition="in" filter="fade">
                                      <p:cBhvr>
                                        <p:cTn id="191" dur="600"/>
                                        <p:tgtEl>
                                          <p:spTgt spid="48"/>
                                        </p:tgtEl>
                                      </p:cBhvr>
                                    </p:animEffect>
                                    <p:anim calcmode="lin" valueType="num">
                                      <p:cBhvr additive="base">
                                        <p:cTn id="192" dur="600" fill="hold"/>
                                        <p:tgtEl>
                                          <p:spTgt spid="48"/>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animBg="1"/>
      <p:bldP spid="10" grpId="0" animBg="1"/>
      <p:bldP spid="12" grpId="0" animBg="1"/>
      <p:bldP spid="13" grpId="0" animBg="1"/>
      <p:bldP spid="15" grpId="0" animBg="1"/>
      <p:bldP spid="16" grpId="0" animBg="1"/>
      <p:bldP spid="18" grpId="0" animBg="1"/>
      <p:bldP spid="19" grpId="0" animBg="1"/>
      <p:bldP spid="21" grpId="0" animBg="1"/>
      <p:bldP spid="22" grpId="0" animBg="1"/>
      <p:bldP spid="24" grpId="0" animBg="1"/>
      <p:bldP spid="25" grpId="0" animBg="1"/>
      <p:bldP spid="27" grpId="0" animBg="1"/>
      <p:bldP spid="28" grpId="0" animBg="1"/>
      <p:bldP spid="30" grpId="0" animBg="1"/>
      <p:bldP spid="31" grpId="0" animBg="1"/>
      <p:bldP spid="33" grpId="0" animBg="1"/>
      <p:bldP spid="34" grpId="0" animBg="1"/>
      <p:bldP spid="36" grpId="0" animBg="1"/>
      <p:bldP spid="37" grpId="0" animBg="1"/>
      <p:bldP spid="39" grpId="0" animBg="1"/>
      <p:bldP spid="40" grpId="0" animBg="1"/>
      <p:bldP spid="42" grpId="0" animBg="1"/>
      <p:bldP spid="43" grpId="0" animBg="1"/>
      <p:bldP spid="45" grpId="0" animBg="1"/>
      <p:bldP spid="46" grpId="0" animBg="1"/>
      <p:bldP spid="4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A1|residential photo" descr="preencoded.png">    </p:cNvPr>
          <p:cNvPicPr>
            <a:picLocks noChangeAspect="1"/>
          </p:cNvPicPr>
          <p:nvPr/>
        </p:nvPicPr>
        <p:blipFill>
          <a:blip r:embed="rId1"/>
          <a:stretch>
            <a:fillRect/>
          </a:stretch>
        </p:blipFill>
        <p:spPr>
          <a:xfrm>
            <a:off x="640080" y="548640"/>
            <a:ext cx="4206240" cy="5760720"/>
          </a:xfrm>
          <a:prstGeom prst="rect">
            <a:avLst/>
          </a:prstGeom>
        </p:spPr>
      </p:pic>
      <p:sp>
        <p:nvSpPr>
          <p:cNvPr id="3" name="A2|badge"/>
          <p:cNvSpPr/>
          <p:nvPr/>
        </p:nvSpPr>
        <p:spPr>
          <a:xfrm>
            <a:off x="868680" y="5257800"/>
            <a:ext cx="2377440" cy="777240"/>
          </a:xfrm>
          <a:prstGeom prst="roundRect">
            <a:avLst>
              <a:gd name="adj" fmla="val 18824"/>
            </a:avLst>
          </a:prstGeom>
          <a:solidFill>
            <a:schemeClr val="accent2"/>
          </a:solidFill>
          <a:ln/>
        </p:spPr>
      </p:sp>
      <p:sp>
        <p:nvSpPr>
          <p:cNvPr id="4" name="A2|badge text"/>
          <p:cNvSpPr txBox="1"/>
          <p:nvPr/>
        </p:nvSpPr>
        <p:spPr>
          <a:xfrm>
            <a:off x="1051560" y="5257800"/>
            <a:ext cx="2103120" cy="777240"/>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Homes &amp; villas</a:t>
            </a:r>
            <a:endParaRPr lang="en-US" sz="1300" dirty="0"/>
          </a:p>
          <a:p>
            <a:pPr indent="0" marL="0">
              <a:buNone/>
            </a:pPr>
            <a:r>
              <a:rPr lang="en-US" sz="1050" dirty="0">
                <a:solidFill>
                  <a:schemeClr val="tx1"/>
                </a:solidFill>
                <a:latin typeface="Poppins" pitchFamily="34" charset="0"/>
                <a:ea typeface="Poppins" pitchFamily="34" charset="-122"/>
                <a:cs typeface="Poppins" pitchFamily="34" charset="-120"/>
              </a:rPr>
              <a:t>across Muscat</a:t>
            </a:r>
            <a:endParaRPr lang="en-US" sz="1300" dirty="0"/>
          </a:p>
        </p:txBody>
      </p:sp>
      <p:sp>
        <p:nvSpPr>
          <p:cNvPr id="5" name="A1|eyebrow"/>
          <p:cNvSpPr txBox="1"/>
          <p:nvPr/>
        </p:nvSpPr>
        <p:spPr>
          <a:xfrm>
            <a:off x="5349240" y="502920"/>
            <a:ext cx="621792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RESIDENTIAL CLEANING</a:t>
            </a:r>
            <a:endParaRPr lang="en-US" sz="1050" dirty="0"/>
          </a:p>
        </p:txBody>
      </p:sp>
      <p:sp>
        <p:nvSpPr>
          <p:cNvPr id="6" name="A1|title"/>
          <p:cNvSpPr txBox="1"/>
          <p:nvPr/>
        </p:nvSpPr>
        <p:spPr>
          <a:xfrm>
            <a:off x="5349240" y="832104"/>
            <a:ext cx="6217920" cy="914400"/>
          </a:xfrm>
          <a:prstGeom prst="rect">
            <a:avLst/>
          </a:prstGeom>
          <a:noFill/>
          <a:ln/>
        </p:spPr>
        <p:txBody>
          <a:bodyPr wrap="square" lIns="0" tIns="0" rIns="0" bIns="0" rtlCol="0" anchor="t"/>
          <a:lstStyle/>
          <a:p>
            <a:pPr indent="0" marL="0">
              <a:lnSpc>
                <a:spcPct val="95000"/>
              </a:lnSpc>
              <a:buNone/>
            </a:pPr>
            <a:r>
              <a:rPr lang="en-US" sz="3000" b="1" dirty="0">
                <a:solidFill>
                  <a:schemeClr val="tx1"/>
                </a:solidFill>
                <a:latin typeface="Poppins" pitchFamily="34" charset="0"/>
                <a:ea typeface="Poppins" pitchFamily="34" charset="-122"/>
                <a:cs typeface="Poppins" pitchFamily="34" charset="-120"/>
              </a:rPr>
              <a:t>Spotless homes, villas &amp; apartments</a:t>
            </a:r>
            <a:endParaRPr lang="en-US" sz="3000" dirty="0"/>
          </a:p>
        </p:txBody>
      </p:sp>
      <p:pic>
        <p:nvPicPr>
          <p:cNvPr id="7" name="A3|icon" descr="preencoded.png">    </p:cNvPr>
          <p:cNvPicPr>
            <a:picLocks noChangeAspect="1"/>
          </p:cNvPicPr>
          <p:nvPr/>
        </p:nvPicPr>
        <p:blipFill>
          <a:blip r:embed="rId2"/>
          <a:stretch>
            <a:fillRect/>
          </a:stretch>
        </p:blipFill>
        <p:spPr>
          <a:xfrm>
            <a:off x="5349240" y="1965960"/>
            <a:ext cx="530352" cy="530352"/>
          </a:xfrm>
          <a:prstGeom prst="rect">
            <a:avLst/>
          </a:prstGeom>
        </p:spPr>
      </p:pic>
      <p:sp>
        <p:nvSpPr>
          <p:cNvPr id="8" name="A3|item"/>
          <p:cNvSpPr txBox="1"/>
          <p:nvPr/>
        </p:nvSpPr>
        <p:spPr>
          <a:xfrm>
            <a:off x="6080760" y="1911096"/>
            <a:ext cx="5486400" cy="640080"/>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House cleaning</a:t>
            </a:r>
            <a:endParaRPr lang="en-US" sz="1300" dirty="0"/>
          </a:p>
          <a:p>
            <a:pPr indent="0" marL="0">
              <a:buNone/>
            </a:pPr>
            <a:r>
              <a:rPr lang="en-US" sz="1100" dirty="0">
                <a:solidFill>
                  <a:schemeClr val="accent5"/>
                </a:solidFill>
                <a:latin typeface="Poppins" pitchFamily="34" charset="0"/>
                <a:ea typeface="Poppins" pitchFamily="34" charset="-122"/>
                <a:cs typeface="Poppins" pitchFamily="34" charset="-120"/>
              </a:rPr>
              <a:t>Daily or scheduled visits covering every room.</a:t>
            </a:r>
            <a:endParaRPr lang="en-US" sz="1300" dirty="0"/>
          </a:p>
        </p:txBody>
      </p:sp>
      <p:pic>
        <p:nvPicPr>
          <p:cNvPr id="9" name="A4|icon" descr="preencoded.png">    </p:cNvPr>
          <p:cNvPicPr>
            <a:picLocks noChangeAspect="1"/>
          </p:cNvPicPr>
          <p:nvPr/>
        </p:nvPicPr>
        <p:blipFill>
          <a:blip r:embed="rId3"/>
          <a:stretch>
            <a:fillRect/>
          </a:stretch>
        </p:blipFill>
        <p:spPr>
          <a:xfrm>
            <a:off x="5349240" y="2697480"/>
            <a:ext cx="530352" cy="530352"/>
          </a:xfrm>
          <a:prstGeom prst="rect">
            <a:avLst/>
          </a:prstGeom>
        </p:spPr>
      </p:pic>
      <p:sp>
        <p:nvSpPr>
          <p:cNvPr id="10" name="A4|item"/>
          <p:cNvSpPr txBox="1"/>
          <p:nvPr/>
        </p:nvSpPr>
        <p:spPr>
          <a:xfrm>
            <a:off x="6080760" y="2642616"/>
            <a:ext cx="5486400" cy="640080"/>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Kitchen cleaning</a:t>
            </a:r>
            <a:endParaRPr lang="en-US" sz="1300" dirty="0"/>
          </a:p>
          <a:p>
            <a:pPr indent="0" marL="0">
              <a:buNone/>
            </a:pPr>
            <a:r>
              <a:rPr lang="en-US" sz="1100" dirty="0">
                <a:solidFill>
                  <a:schemeClr val="accent5"/>
                </a:solidFill>
                <a:latin typeface="Poppins" pitchFamily="34" charset="0"/>
                <a:ea typeface="Poppins" pitchFamily="34" charset="-122"/>
                <a:cs typeface="Poppins" pitchFamily="34" charset="-120"/>
              </a:rPr>
              <a:t>Removal of grease, stains and bacteria.</a:t>
            </a:r>
            <a:endParaRPr lang="en-US" sz="1300" dirty="0"/>
          </a:p>
        </p:txBody>
      </p:sp>
      <p:pic>
        <p:nvPicPr>
          <p:cNvPr id="11" name="A5|icon" descr="preencoded.png">    </p:cNvPr>
          <p:cNvPicPr>
            <a:picLocks noChangeAspect="1"/>
          </p:cNvPicPr>
          <p:nvPr/>
        </p:nvPicPr>
        <p:blipFill>
          <a:blip r:embed="rId4"/>
          <a:stretch>
            <a:fillRect/>
          </a:stretch>
        </p:blipFill>
        <p:spPr>
          <a:xfrm>
            <a:off x="5349240" y="3429000"/>
            <a:ext cx="530352" cy="530352"/>
          </a:xfrm>
          <a:prstGeom prst="rect">
            <a:avLst/>
          </a:prstGeom>
        </p:spPr>
      </p:pic>
      <p:sp>
        <p:nvSpPr>
          <p:cNvPr id="12" name="A5|item"/>
          <p:cNvSpPr txBox="1"/>
          <p:nvPr/>
        </p:nvSpPr>
        <p:spPr>
          <a:xfrm>
            <a:off x="6080760" y="3374136"/>
            <a:ext cx="5486400" cy="640080"/>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Carpet &amp; sofa cleaning</a:t>
            </a:r>
            <a:endParaRPr lang="en-US" sz="1300" dirty="0"/>
          </a:p>
          <a:p>
            <a:pPr indent="0" marL="0">
              <a:buNone/>
            </a:pPr>
            <a:r>
              <a:rPr lang="en-US" sz="1100" dirty="0">
                <a:solidFill>
                  <a:schemeClr val="accent5"/>
                </a:solidFill>
                <a:latin typeface="Poppins" pitchFamily="34" charset="0"/>
                <a:ea typeface="Poppins" pitchFamily="34" charset="-122"/>
                <a:cs typeface="Poppins" pitchFamily="34" charset="-120"/>
              </a:rPr>
              <a:t>Fresh, stain-free and sanitised fabrics.</a:t>
            </a:r>
            <a:endParaRPr lang="en-US" sz="1300" dirty="0"/>
          </a:p>
        </p:txBody>
      </p:sp>
      <p:pic>
        <p:nvPicPr>
          <p:cNvPr id="13" name="A6|icon" descr="preencoded.png">    </p:cNvPr>
          <p:cNvPicPr>
            <a:picLocks noChangeAspect="1"/>
          </p:cNvPicPr>
          <p:nvPr/>
        </p:nvPicPr>
        <p:blipFill>
          <a:blip r:embed="rId5"/>
          <a:stretch>
            <a:fillRect/>
          </a:stretch>
        </p:blipFill>
        <p:spPr>
          <a:xfrm>
            <a:off x="5349240" y="4160520"/>
            <a:ext cx="530352" cy="530352"/>
          </a:xfrm>
          <a:prstGeom prst="rect">
            <a:avLst/>
          </a:prstGeom>
        </p:spPr>
      </p:pic>
      <p:sp>
        <p:nvSpPr>
          <p:cNvPr id="14" name="A6|item"/>
          <p:cNvSpPr txBox="1"/>
          <p:nvPr/>
        </p:nvSpPr>
        <p:spPr>
          <a:xfrm>
            <a:off x="6080760" y="4105656"/>
            <a:ext cx="5486400" cy="640080"/>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Deep cleaning</a:t>
            </a:r>
            <a:endParaRPr lang="en-US" sz="1300" dirty="0"/>
          </a:p>
          <a:p>
            <a:pPr indent="0" marL="0">
              <a:buNone/>
            </a:pPr>
            <a:r>
              <a:rPr lang="en-US" sz="1100" dirty="0">
                <a:solidFill>
                  <a:schemeClr val="accent5"/>
                </a:solidFill>
                <a:latin typeface="Poppins" pitchFamily="34" charset="0"/>
                <a:ea typeface="Poppins" pitchFamily="34" charset="-122"/>
                <a:cs typeface="Poppins" pitchFamily="34" charset="-120"/>
              </a:rPr>
              <a:t>Move-ins, post-renovation and seasonal resets.</a:t>
            </a:r>
            <a:endParaRPr lang="en-US" sz="1300" dirty="0"/>
          </a:p>
        </p:txBody>
      </p:sp>
      <p:pic>
        <p:nvPicPr>
          <p:cNvPr id="15" name="A7|icon" descr="preencoded.png">    </p:cNvPr>
          <p:cNvPicPr>
            <a:picLocks noChangeAspect="1"/>
          </p:cNvPicPr>
          <p:nvPr/>
        </p:nvPicPr>
        <p:blipFill>
          <a:blip r:embed="rId6"/>
          <a:stretch>
            <a:fillRect/>
          </a:stretch>
        </p:blipFill>
        <p:spPr>
          <a:xfrm>
            <a:off x="5349240" y="4892040"/>
            <a:ext cx="530352" cy="530352"/>
          </a:xfrm>
          <a:prstGeom prst="rect">
            <a:avLst/>
          </a:prstGeom>
        </p:spPr>
      </p:pic>
      <p:sp>
        <p:nvSpPr>
          <p:cNvPr id="16" name="A7|item"/>
          <p:cNvSpPr txBox="1"/>
          <p:nvPr/>
        </p:nvSpPr>
        <p:spPr>
          <a:xfrm>
            <a:off x="6080760" y="4837176"/>
            <a:ext cx="5486400" cy="640080"/>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Move-in / move-out</a:t>
            </a:r>
            <a:endParaRPr lang="en-US" sz="1300" dirty="0"/>
          </a:p>
          <a:p>
            <a:pPr indent="0" marL="0">
              <a:buNone/>
            </a:pPr>
            <a:r>
              <a:rPr lang="en-US" sz="1100" dirty="0">
                <a:solidFill>
                  <a:schemeClr val="accent5"/>
                </a:solidFill>
                <a:latin typeface="Poppins" pitchFamily="34" charset="0"/>
                <a:ea typeface="Poppins" pitchFamily="34" charset="-122"/>
                <a:cs typeface="Poppins" pitchFamily="34" charset="-120"/>
              </a:rPr>
              <a:t>Handover-ready cleaning of empty homes.</a:t>
            </a:r>
            <a:endParaRPr lang="en-US" sz="1300" dirty="0"/>
          </a:p>
        </p:txBody>
      </p:sp>
      <p:sp>
        <p:nvSpPr>
          <p:cNvPr id="17" name="A8|label"/>
          <p:cNvSpPr txBox="1"/>
          <p:nvPr/>
        </p:nvSpPr>
        <p:spPr>
          <a:xfrm>
            <a:off x="5349240" y="5715000"/>
            <a:ext cx="2103120" cy="329184"/>
          </a:xfrm>
          <a:prstGeom prst="rect">
            <a:avLst/>
          </a:prstGeom>
          <a:noFill/>
          <a:ln/>
        </p:spPr>
        <p:txBody>
          <a:bodyPr wrap="square" lIns="0" tIns="0" rIns="0" bIns="0" rtlCol="0" anchor="ctr"/>
          <a:lstStyle/>
          <a:p>
            <a:pPr indent="0" marL="0">
              <a:buNone/>
            </a:pPr>
            <a:r>
              <a:rPr lang="en-US" sz="950" b="1" spc="300" kern="0" dirty="0">
                <a:solidFill>
                  <a:schemeClr val="accent1"/>
                </a:solidFill>
                <a:latin typeface="Poppins" pitchFamily="34" charset="0"/>
                <a:ea typeface="Poppins" pitchFamily="34" charset="-122"/>
                <a:cs typeface="Poppins" pitchFamily="34" charset="-120"/>
              </a:rPr>
              <a:t>FLEXIBLE SCHEDULES</a:t>
            </a:r>
            <a:endParaRPr lang="en-US" sz="950" dirty="0"/>
          </a:p>
        </p:txBody>
      </p:sp>
      <p:sp>
        <p:nvSpPr>
          <p:cNvPr id="18" name="A8|pill"/>
          <p:cNvSpPr/>
          <p:nvPr/>
        </p:nvSpPr>
        <p:spPr>
          <a:xfrm>
            <a:off x="7452360" y="5715000"/>
            <a:ext cx="932688" cy="329184"/>
          </a:xfrm>
          <a:prstGeom prst="roundRect">
            <a:avLst>
              <a:gd name="adj" fmla="val 50000"/>
            </a:avLst>
          </a:prstGeom>
          <a:solidFill>
            <a:schemeClr val="tx1"/>
          </a:solidFill>
          <a:ln/>
        </p:spPr>
      </p:sp>
      <p:sp>
        <p:nvSpPr>
          <p:cNvPr id="19" name="A8|pill text"/>
          <p:cNvSpPr txBox="1"/>
          <p:nvPr/>
        </p:nvSpPr>
        <p:spPr>
          <a:xfrm>
            <a:off x="7452360" y="5715000"/>
            <a:ext cx="932688" cy="329184"/>
          </a:xfrm>
          <a:prstGeom prst="rect">
            <a:avLst/>
          </a:prstGeom>
          <a:noFill/>
          <a:ln/>
        </p:spPr>
        <p:txBody>
          <a:bodyPr wrap="square" lIns="0" tIns="0" rIns="0" bIns="0" rtlCol="0" anchor="ctr"/>
          <a:lstStyle/>
          <a:p>
            <a:pPr algn="ctr" indent="0" marL="0">
              <a:buNone/>
            </a:pPr>
            <a:r>
              <a:rPr lang="en-US" sz="950" b="1" dirty="0">
                <a:solidFill>
                  <a:schemeClr val="bg1"/>
                </a:solidFill>
                <a:latin typeface="Poppins" pitchFamily="34" charset="0"/>
                <a:ea typeface="Poppins" pitchFamily="34" charset="-122"/>
                <a:cs typeface="Poppins" pitchFamily="34" charset="-120"/>
              </a:rPr>
              <a:t>One-time</a:t>
            </a:r>
            <a:endParaRPr lang="en-US" sz="950" dirty="0"/>
          </a:p>
        </p:txBody>
      </p:sp>
      <p:sp>
        <p:nvSpPr>
          <p:cNvPr id="20" name="A8|pill"/>
          <p:cNvSpPr/>
          <p:nvPr/>
        </p:nvSpPr>
        <p:spPr>
          <a:xfrm>
            <a:off x="8476488" y="5715000"/>
            <a:ext cx="932688" cy="329184"/>
          </a:xfrm>
          <a:prstGeom prst="roundRect">
            <a:avLst>
              <a:gd name="adj" fmla="val 50000"/>
            </a:avLst>
          </a:prstGeom>
          <a:solidFill>
            <a:schemeClr val="tx1"/>
          </a:solidFill>
          <a:ln/>
        </p:spPr>
      </p:sp>
      <p:sp>
        <p:nvSpPr>
          <p:cNvPr id="21" name="A8|pill text"/>
          <p:cNvSpPr txBox="1"/>
          <p:nvPr/>
        </p:nvSpPr>
        <p:spPr>
          <a:xfrm>
            <a:off x="8476488" y="5715000"/>
            <a:ext cx="932688" cy="329184"/>
          </a:xfrm>
          <a:prstGeom prst="rect">
            <a:avLst/>
          </a:prstGeom>
          <a:noFill/>
          <a:ln/>
        </p:spPr>
        <p:txBody>
          <a:bodyPr wrap="square" lIns="0" tIns="0" rIns="0" bIns="0" rtlCol="0" anchor="ctr"/>
          <a:lstStyle/>
          <a:p>
            <a:pPr algn="ctr" indent="0" marL="0">
              <a:buNone/>
            </a:pPr>
            <a:r>
              <a:rPr lang="en-US" sz="950" b="1" dirty="0">
                <a:solidFill>
                  <a:schemeClr val="bg1"/>
                </a:solidFill>
                <a:latin typeface="Poppins" pitchFamily="34" charset="0"/>
                <a:ea typeface="Poppins" pitchFamily="34" charset="-122"/>
                <a:cs typeface="Poppins" pitchFamily="34" charset="-120"/>
              </a:rPr>
              <a:t>Weekly</a:t>
            </a:r>
            <a:endParaRPr lang="en-US" sz="950" dirty="0"/>
          </a:p>
        </p:txBody>
      </p:sp>
      <p:sp>
        <p:nvSpPr>
          <p:cNvPr id="22" name="A8|pill"/>
          <p:cNvSpPr/>
          <p:nvPr/>
        </p:nvSpPr>
        <p:spPr>
          <a:xfrm>
            <a:off x="9500616" y="5715000"/>
            <a:ext cx="932688" cy="329184"/>
          </a:xfrm>
          <a:prstGeom prst="roundRect">
            <a:avLst>
              <a:gd name="adj" fmla="val 50000"/>
            </a:avLst>
          </a:prstGeom>
          <a:solidFill>
            <a:schemeClr val="tx1"/>
          </a:solidFill>
          <a:ln/>
        </p:spPr>
      </p:sp>
      <p:sp>
        <p:nvSpPr>
          <p:cNvPr id="23" name="A8|pill text"/>
          <p:cNvSpPr txBox="1"/>
          <p:nvPr/>
        </p:nvSpPr>
        <p:spPr>
          <a:xfrm>
            <a:off x="9500616" y="5715000"/>
            <a:ext cx="932688" cy="329184"/>
          </a:xfrm>
          <a:prstGeom prst="rect">
            <a:avLst/>
          </a:prstGeom>
          <a:noFill/>
          <a:ln/>
        </p:spPr>
        <p:txBody>
          <a:bodyPr wrap="square" lIns="0" tIns="0" rIns="0" bIns="0" rtlCol="0" anchor="ctr"/>
          <a:lstStyle/>
          <a:p>
            <a:pPr algn="ctr" indent="0" marL="0">
              <a:buNone/>
            </a:pPr>
            <a:r>
              <a:rPr lang="en-US" sz="950" b="1" dirty="0">
                <a:solidFill>
                  <a:schemeClr val="bg1"/>
                </a:solidFill>
                <a:latin typeface="Poppins" pitchFamily="34" charset="0"/>
                <a:ea typeface="Poppins" pitchFamily="34" charset="-122"/>
                <a:cs typeface="Poppins" pitchFamily="34" charset="-120"/>
              </a:rPr>
              <a:t>Bi-weekly</a:t>
            </a:r>
            <a:endParaRPr lang="en-US" sz="950" dirty="0"/>
          </a:p>
        </p:txBody>
      </p:sp>
      <p:sp>
        <p:nvSpPr>
          <p:cNvPr id="24" name="A8|pill"/>
          <p:cNvSpPr/>
          <p:nvPr/>
        </p:nvSpPr>
        <p:spPr>
          <a:xfrm>
            <a:off x="10524744" y="5715000"/>
            <a:ext cx="932688" cy="329184"/>
          </a:xfrm>
          <a:prstGeom prst="roundRect">
            <a:avLst>
              <a:gd name="adj" fmla="val 50000"/>
            </a:avLst>
          </a:prstGeom>
          <a:solidFill>
            <a:schemeClr val="tx1"/>
          </a:solidFill>
          <a:ln/>
        </p:spPr>
      </p:sp>
      <p:sp>
        <p:nvSpPr>
          <p:cNvPr id="25" name="A8|pill text"/>
          <p:cNvSpPr txBox="1"/>
          <p:nvPr/>
        </p:nvSpPr>
        <p:spPr>
          <a:xfrm>
            <a:off x="10524744" y="5715000"/>
            <a:ext cx="932688" cy="329184"/>
          </a:xfrm>
          <a:prstGeom prst="rect">
            <a:avLst/>
          </a:prstGeom>
          <a:noFill/>
          <a:ln/>
        </p:spPr>
        <p:txBody>
          <a:bodyPr wrap="square" lIns="0" tIns="0" rIns="0" bIns="0" rtlCol="0" anchor="ctr"/>
          <a:lstStyle/>
          <a:p>
            <a:pPr algn="ctr" indent="0" marL="0">
              <a:buNone/>
            </a:pPr>
            <a:r>
              <a:rPr lang="en-US" sz="950" b="1" dirty="0">
                <a:solidFill>
                  <a:schemeClr val="bg1"/>
                </a:solidFill>
                <a:latin typeface="Poppins" pitchFamily="34" charset="0"/>
                <a:ea typeface="Poppins" pitchFamily="34" charset="-122"/>
                <a:cs typeface="Poppins" pitchFamily="34" charset="-120"/>
              </a:rPr>
              <a:t>Monthly</a:t>
            </a:r>
            <a:endParaRPr lang="en-US" sz="950" dirty="0"/>
          </a:p>
        </p:txBody>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11</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600"/>
                                        <p:tgtEl>
                                          <p:spTgt spid="5"/>
                                        </p:tgtEl>
                                      </p:cBhvr>
                                    </p:animEffect>
                                    <p:anim calcmode="lin" valueType="num">
                                      <p:cBhvr additive="base">
                                        <p:cTn id="12" dur="600" fill="hold"/>
                                        <p:tgtEl>
                                          <p:spTgt spid="5"/>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600"/>
                                        <p:tgtEl>
                                          <p:spTgt spid="6"/>
                                        </p:tgtEl>
                                      </p:cBhvr>
                                    </p:animEffect>
                                    <p:anim calcmode="lin" valueType="num">
                                      <p:cBhvr additive="base">
                                        <p:cTn id="16" dur="600" fill="hold"/>
                                        <p:tgtEl>
                                          <p:spTgt spid="6"/>
                                        </p:tgtEl>
                                        <p:attrNameLst>
                                          <p:attrName>ppt_y</p:attrName>
                                        </p:attrNameLst>
                                      </p:cBhvr>
                                      <p:tavLst>
                                        <p:tav tm="0">
                                          <p:val>
                                            <p:strVal val="#ppt_y+0.03"/>
                                          </p:val>
                                        </p:tav>
                                        <p:tav tm="100000">
                                          <p:val>
                                            <p:strVal val="#ppt_y"/>
                                          </p:val>
                                        </p:tav>
                                      </p:tavLst>
                                    </p:anim>
                                  </p:childTnLst>
                                </p:cTn>
                              </p:par>
                              <p:par>
                                <p:cTn id="17" presetID="10" presetClass="entr" presetSubtype="0" fill="hold" grpId="0" nodeType="withEffect">
                                  <p:stCondLst>
                                    <p:cond delay="18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600"/>
                                        <p:tgtEl>
                                          <p:spTgt spid="3"/>
                                        </p:tgtEl>
                                      </p:cBhvr>
                                    </p:animEffect>
                                    <p:anim calcmode="lin" valueType="num">
                                      <p:cBhvr additive="base">
                                        <p:cTn id="20" dur="600" fill="hold"/>
                                        <p:tgtEl>
                                          <p:spTgt spid="3"/>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18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600"/>
                                        <p:tgtEl>
                                          <p:spTgt spid="4"/>
                                        </p:tgtEl>
                                      </p:cBhvr>
                                    </p:animEffect>
                                    <p:anim calcmode="lin" valueType="num">
                                      <p:cBhvr additive="base">
                                        <p:cTn id="24" dur="600" fill="hold"/>
                                        <p:tgtEl>
                                          <p:spTgt spid="4"/>
                                        </p:tgtEl>
                                        <p:attrNameLst>
                                          <p:attrName>ppt_y</p:attrName>
                                        </p:attrNameLst>
                                      </p:cBhvr>
                                      <p:tavLst>
                                        <p:tav tm="0">
                                          <p:val>
                                            <p:strVal val="#ppt_y+0.03"/>
                                          </p:val>
                                        </p:tav>
                                        <p:tav tm="100000">
                                          <p:val>
                                            <p:strVal val="#ppt_y"/>
                                          </p:val>
                                        </p:tav>
                                      </p:tavLst>
                                    </p:anim>
                                  </p:childTnLst>
                                </p:cTn>
                              </p:par>
                              <p:par>
                                <p:cTn id="25" presetID="10" presetClass="entr" presetSubtype="0" fill="hold" nodeType="withEffect">
                                  <p:stCondLst>
                                    <p:cond delay="36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36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nodeType="withEffect">
                                  <p:stCondLst>
                                    <p:cond delay="54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54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nodeType="withEffect">
                                  <p:stCondLst>
                                    <p:cond delay="72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72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nodeType="withEffect">
                                  <p:stCondLst>
                                    <p:cond delay="90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grpId="0" nodeType="withEffect">
                                  <p:stCondLst>
                                    <p:cond delay="9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par>
                                <p:cTn id="57" presetID="10" presetClass="entr" presetSubtype="0" fill="hold" nodeType="withEffect">
                                  <p:stCondLst>
                                    <p:cond delay="108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600"/>
                                        <p:tgtEl>
                                          <p:spTgt spid="15"/>
                                        </p:tgtEl>
                                      </p:cBhvr>
                                    </p:animEffect>
                                    <p:anim calcmode="lin" valueType="num">
                                      <p:cBhvr additive="base">
                                        <p:cTn id="60" dur="600" fill="hold"/>
                                        <p:tgtEl>
                                          <p:spTgt spid="15"/>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108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600"/>
                                        <p:tgtEl>
                                          <p:spTgt spid="16"/>
                                        </p:tgtEl>
                                      </p:cBhvr>
                                    </p:animEffect>
                                    <p:anim calcmode="lin" valueType="num">
                                      <p:cBhvr additive="base">
                                        <p:cTn id="64" dur="600" fill="hold"/>
                                        <p:tgtEl>
                                          <p:spTgt spid="16"/>
                                        </p:tgtEl>
                                        <p:attrNameLst>
                                          <p:attrName>ppt_y</p:attrName>
                                        </p:attrNameLst>
                                      </p:cBhvr>
                                      <p:tavLst>
                                        <p:tav tm="0">
                                          <p:val>
                                            <p:strVal val="#ppt_y+0.03"/>
                                          </p:val>
                                        </p:tav>
                                        <p:tav tm="100000">
                                          <p:val>
                                            <p:strVal val="#ppt_y"/>
                                          </p:val>
                                        </p:tav>
                                      </p:tavLst>
                                    </p:anim>
                                  </p:childTnLst>
                                </p:cTn>
                              </p:par>
                              <p:par>
                                <p:cTn id="65" presetID="10" presetClass="entr" presetSubtype="0" fill="hold" grpId="0" nodeType="withEffect">
                                  <p:stCondLst>
                                    <p:cond delay="126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600"/>
                                        <p:tgtEl>
                                          <p:spTgt spid="17"/>
                                        </p:tgtEl>
                                      </p:cBhvr>
                                    </p:animEffect>
                                    <p:anim calcmode="lin" valueType="num">
                                      <p:cBhvr additive="base">
                                        <p:cTn id="68" dur="600" fill="hold"/>
                                        <p:tgtEl>
                                          <p:spTgt spid="17"/>
                                        </p:tgtEl>
                                        <p:attrNameLst>
                                          <p:attrName>ppt_y</p:attrName>
                                        </p:attrNameLst>
                                      </p:cBhvr>
                                      <p:tavLst>
                                        <p:tav tm="0">
                                          <p:val>
                                            <p:strVal val="#ppt_y+0.03"/>
                                          </p:val>
                                        </p:tav>
                                        <p:tav tm="100000">
                                          <p:val>
                                            <p:strVal val="#ppt_y"/>
                                          </p:val>
                                        </p:tav>
                                      </p:tavLst>
                                    </p:anim>
                                  </p:childTnLst>
                                </p:cTn>
                              </p:par>
                              <p:par>
                                <p:cTn id="69" presetID="10" presetClass="entr" presetSubtype="0" fill="hold" grpId="0" nodeType="withEffect">
                                  <p:stCondLst>
                                    <p:cond delay="126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600"/>
                                        <p:tgtEl>
                                          <p:spTgt spid="18"/>
                                        </p:tgtEl>
                                      </p:cBhvr>
                                    </p:animEffect>
                                    <p:anim calcmode="lin" valueType="num">
                                      <p:cBhvr additive="base">
                                        <p:cTn id="72" dur="600" fill="hold"/>
                                        <p:tgtEl>
                                          <p:spTgt spid="18"/>
                                        </p:tgtEl>
                                        <p:attrNameLst>
                                          <p:attrName>ppt_y</p:attrName>
                                        </p:attrNameLst>
                                      </p:cBhvr>
                                      <p:tavLst>
                                        <p:tav tm="0">
                                          <p:val>
                                            <p:strVal val="#ppt_y+0.03"/>
                                          </p:val>
                                        </p:tav>
                                        <p:tav tm="100000">
                                          <p:val>
                                            <p:strVal val="#ppt_y"/>
                                          </p:val>
                                        </p:tav>
                                      </p:tavLst>
                                    </p:anim>
                                  </p:childTnLst>
                                </p:cTn>
                              </p:par>
                              <p:par>
                                <p:cTn id="73" presetID="10" presetClass="entr" presetSubtype="0" fill="hold" grpId="0" nodeType="withEffect">
                                  <p:stCondLst>
                                    <p:cond delay="126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600"/>
                                        <p:tgtEl>
                                          <p:spTgt spid="19"/>
                                        </p:tgtEl>
                                      </p:cBhvr>
                                    </p:animEffect>
                                    <p:anim calcmode="lin" valueType="num">
                                      <p:cBhvr additive="base">
                                        <p:cTn id="76" dur="600" fill="hold"/>
                                        <p:tgtEl>
                                          <p:spTgt spid="19"/>
                                        </p:tgtEl>
                                        <p:attrNameLst>
                                          <p:attrName>ppt_y</p:attrName>
                                        </p:attrNameLst>
                                      </p:cBhvr>
                                      <p:tavLst>
                                        <p:tav tm="0">
                                          <p:val>
                                            <p:strVal val="#ppt_y+0.03"/>
                                          </p:val>
                                        </p:tav>
                                        <p:tav tm="100000">
                                          <p:val>
                                            <p:strVal val="#ppt_y"/>
                                          </p:val>
                                        </p:tav>
                                      </p:tavLst>
                                    </p:anim>
                                  </p:childTnLst>
                                </p:cTn>
                              </p:par>
                              <p:par>
                                <p:cTn id="77" presetID="10" presetClass="entr" presetSubtype="0" fill="hold" grpId="0" nodeType="withEffect">
                                  <p:stCondLst>
                                    <p:cond delay="126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600"/>
                                        <p:tgtEl>
                                          <p:spTgt spid="20"/>
                                        </p:tgtEl>
                                      </p:cBhvr>
                                    </p:animEffect>
                                    <p:anim calcmode="lin" valueType="num">
                                      <p:cBhvr additive="base">
                                        <p:cTn id="80" dur="600" fill="hold"/>
                                        <p:tgtEl>
                                          <p:spTgt spid="20"/>
                                        </p:tgtEl>
                                        <p:attrNameLst>
                                          <p:attrName>ppt_y</p:attrName>
                                        </p:attrNameLst>
                                      </p:cBhvr>
                                      <p:tavLst>
                                        <p:tav tm="0">
                                          <p:val>
                                            <p:strVal val="#ppt_y+0.03"/>
                                          </p:val>
                                        </p:tav>
                                        <p:tav tm="100000">
                                          <p:val>
                                            <p:strVal val="#ppt_y"/>
                                          </p:val>
                                        </p:tav>
                                      </p:tavLst>
                                    </p:anim>
                                  </p:childTnLst>
                                </p:cTn>
                              </p:par>
                              <p:par>
                                <p:cTn id="81" presetID="10" presetClass="entr" presetSubtype="0" fill="hold" grpId="0" nodeType="withEffect">
                                  <p:stCondLst>
                                    <p:cond delay="126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600"/>
                                        <p:tgtEl>
                                          <p:spTgt spid="21"/>
                                        </p:tgtEl>
                                      </p:cBhvr>
                                    </p:animEffect>
                                    <p:anim calcmode="lin" valueType="num">
                                      <p:cBhvr additive="base">
                                        <p:cTn id="84" dur="600" fill="hold"/>
                                        <p:tgtEl>
                                          <p:spTgt spid="21"/>
                                        </p:tgtEl>
                                        <p:attrNameLst>
                                          <p:attrName>ppt_y</p:attrName>
                                        </p:attrNameLst>
                                      </p:cBhvr>
                                      <p:tavLst>
                                        <p:tav tm="0">
                                          <p:val>
                                            <p:strVal val="#ppt_y+0.03"/>
                                          </p:val>
                                        </p:tav>
                                        <p:tav tm="100000">
                                          <p:val>
                                            <p:strVal val="#ppt_y"/>
                                          </p:val>
                                        </p:tav>
                                      </p:tavLst>
                                    </p:anim>
                                  </p:childTnLst>
                                </p:cTn>
                              </p:par>
                              <p:par>
                                <p:cTn id="85" presetID="10" presetClass="entr" presetSubtype="0" fill="hold" grpId="0" nodeType="withEffect">
                                  <p:stCondLst>
                                    <p:cond delay="126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600"/>
                                        <p:tgtEl>
                                          <p:spTgt spid="22"/>
                                        </p:tgtEl>
                                      </p:cBhvr>
                                    </p:animEffect>
                                    <p:anim calcmode="lin" valueType="num">
                                      <p:cBhvr additive="base">
                                        <p:cTn id="88" dur="600" fill="hold"/>
                                        <p:tgtEl>
                                          <p:spTgt spid="22"/>
                                        </p:tgtEl>
                                        <p:attrNameLst>
                                          <p:attrName>ppt_y</p:attrName>
                                        </p:attrNameLst>
                                      </p:cBhvr>
                                      <p:tavLst>
                                        <p:tav tm="0">
                                          <p:val>
                                            <p:strVal val="#ppt_y+0.03"/>
                                          </p:val>
                                        </p:tav>
                                        <p:tav tm="100000">
                                          <p:val>
                                            <p:strVal val="#ppt_y"/>
                                          </p:val>
                                        </p:tav>
                                      </p:tavLst>
                                    </p:anim>
                                  </p:childTnLst>
                                </p:cTn>
                              </p:par>
                              <p:par>
                                <p:cTn id="89" presetID="10" presetClass="entr" presetSubtype="0" fill="hold" grpId="0" nodeType="withEffect">
                                  <p:stCondLst>
                                    <p:cond delay="126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600"/>
                                        <p:tgtEl>
                                          <p:spTgt spid="23"/>
                                        </p:tgtEl>
                                      </p:cBhvr>
                                    </p:animEffect>
                                    <p:anim calcmode="lin" valueType="num">
                                      <p:cBhvr additive="base">
                                        <p:cTn id="92" dur="600" fill="hold"/>
                                        <p:tgtEl>
                                          <p:spTgt spid="23"/>
                                        </p:tgtEl>
                                        <p:attrNameLst>
                                          <p:attrName>ppt_y</p:attrName>
                                        </p:attrNameLst>
                                      </p:cBhvr>
                                      <p:tavLst>
                                        <p:tav tm="0">
                                          <p:val>
                                            <p:strVal val="#ppt_y+0.03"/>
                                          </p:val>
                                        </p:tav>
                                        <p:tav tm="100000">
                                          <p:val>
                                            <p:strVal val="#ppt_y"/>
                                          </p:val>
                                        </p:tav>
                                      </p:tavLst>
                                    </p:anim>
                                  </p:childTnLst>
                                </p:cTn>
                              </p:par>
                              <p:par>
                                <p:cTn id="93" presetID="10" presetClass="entr" presetSubtype="0" fill="hold" grpId="0" nodeType="withEffect">
                                  <p:stCondLst>
                                    <p:cond delay="126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600"/>
                                        <p:tgtEl>
                                          <p:spTgt spid="24"/>
                                        </p:tgtEl>
                                      </p:cBhvr>
                                    </p:animEffect>
                                    <p:anim calcmode="lin" valueType="num">
                                      <p:cBhvr additive="base">
                                        <p:cTn id="96" dur="600" fill="hold"/>
                                        <p:tgtEl>
                                          <p:spTgt spid="24"/>
                                        </p:tgtEl>
                                        <p:attrNameLst>
                                          <p:attrName>ppt_y</p:attrName>
                                        </p:attrNameLst>
                                      </p:cBhvr>
                                      <p:tavLst>
                                        <p:tav tm="0">
                                          <p:val>
                                            <p:strVal val="#ppt_y+0.03"/>
                                          </p:val>
                                        </p:tav>
                                        <p:tav tm="100000">
                                          <p:val>
                                            <p:strVal val="#ppt_y"/>
                                          </p:val>
                                        </p:tav>
                                      </p:tavLst>
                                    </p:anim>
                                  </p:childTnLst>
                                </p:cTn>
                              </p:par>
                              <p:par>
                                <p:cTn id="97" presetID="10" presetClass="entr" presetSubtype="0" fill="hold" grpId="0" nodeType="withEffect">
                                  <p:stCondLst>
                                    <p:cond delay="1260"/>
                                  </p:stCondLst>
                                  <p:childTnLst>
                                    <p:set>
                                      <p:cBhvr>
                                        <p:cTn id="98" dur="1" fill="hold">
                                          <p:stCondLst>
                                            <p:cond delay="0"/>
                                          </p:stCondLst>
                                        </p:cTn>
                                        <p:tgtEl>
                                          <p:spTgt spid="25"/>
                                        </p:tgtEl>
                                        <p:attrNameLst>
                                          <p:attrName>style.visibility</p:attrName>
                                        </p:attrNameLst>
                                      </p:cBhvr>
                                      <p:to>
                                        <p:strVal val="visible"/>
                                      </p:to>
                                    </p:set>
                                    <p:animEffect transition="in" filter="fade">
                                      <p:cBhvr>
                                        <p:cTn id="99" dur="600"/>
                                        <p:tgtEl>
                                          <p:spTgt spid="25"/>
                                        </p:tgtEl>
                                      </p:cBhvr>
                                    </p:animEffect>
                                    <p:anim calcmode="lin" valueType="num">
                                      <p:cBhvr additive="base">
                                        <p:cTn id="100" dur="600" fill="hold"/>
                                        <p:tgtEl>
                                          <p:spTgt spid="25"/>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 grpId="0" animBg="1"/>
      <p:bldP spid="4" grpId="0" animBg="1"/>
      <p:bldP spid="8" grpId="0" animBg="1"/>
      <p:bldP spid="10" grpId="0" animBg="1"/>
      <p:bldP spid="12" grpId="0" animBg="1"/>
      <p:bldP spid="14"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A1|eyebrow"/>
          <p:cNvSpPr txBox="1"/>
          <p:nvPr/>
        </p:nvSpPr>
        <p:spPr>
          <a:xfrm>
            <a:off x="640080" y="502920"/>
            <a:ext cx="566928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COMMERCIAL &amp; OFFICE</a:t>
            </a:r>
            <a:endParaRPr lang="en-US" sz="1050" dirty="0"/>
          </a:p>
        </p:txBody>
      </p:sp>
      <p:sp>
        <p:nvSpPr>
          <p:cNvPr id="3" name="A1|title"/>
          <p:cNvSpPr txBox="1"/>
          <p:nvPr/>
        </p:nvSpPr>
        <p:spPr>
          <a:xfrm>
            <a:off x="640080" y="832104"/>
            <a:ext cx="5669280" cy="914400"/>
          </a:xfrm>
          <a:prstGeom prst="rect">
            <a:avLst/>
          </a:prstGeom>
          <a:noFill/>
          <a:ln/>
        </p:spPr>
        <p:txBody>
          <a:bodyPr wrap="square" lIns="0" tIns="0" rIns="0" bIns="0" rtlCol="0" anchor="t"/>
          <a:lstStyle/>
          <a:p>
            <a:pPr indent="0" marL="0">
              <a:lnSpc>
                <a:spcPct val="95000"/>
              </a:lnSpc>
              <a:buNone/>
            </a:pPr>
            <a:r>
              <a:rPr lang="en-US" sz="3000" b="1" dirty="0">
                <a:solidFill>
                  <a:schemeClr val="tx1"/>
                </a:solidFill>
                <a:latin typeface="Poppins" pitchFamily="34" charset="0"/>
                <a:ea typeface="Poppins" pitchFamily="34" charset="-122"/>
                <a:cs typeface="Poppins" pitchFamily="34" charset="-120"/>
              </a:rPr>
              <a:t>Clean, professional workplaces</a:t>
            </a:r>
            <a:endParaRPr lang="en-US" sz="3000" dirty="0"/>
          </a:p>
        </p:txBody>
      </p:sp>
      <p:sp>
        <p:nvSpPr>
          <p:cNvPr id="4" name="A2|intro"/>
          <p:cNvSpPr txBox="1"/>
          <p:nvPr/>
        </p:nvSpPr>
        <p:spPr>
          <a:xfrm>
            <a:off x="640080" y="2011680"/>
            <a:ext cx="5577840" cy="960120"/>
          </a:xfrm>
          <a:prstGeom prst="rect">
            <a:avLst/>
          </a:prstGeom>
          <a:noFill/>
          <a:ln/>
        </p:spPr>
        <p:txBody>
          <a:bodyPr wrap="square" lIns="0" tIns="0" rIns="0" bIns="0" rtlCol="0" anchor="t"/>
          <a:lstStyle/>
          <a:p>
            <a:pPr indent="0" marL="0">
              <a:lnSpc>
                <a:spcPct val="120000"/>
              </a:lnSpc>
              <a:buNone/>
            </a:pPr>
            <a:r>
              <a:rPr lang="en-US" sz="1300" dirty="0">
                <a:solidFill>
                  <a:schemeClr val="accent5"/>
                </a:solidFill>
                <a:latin typeface="Poppins" pitchFamily="34" charset="0"/>
                <a:ea typeface="Poppins" pitchFamily="34" charset="-122"/>
                <a:cs typeface="Poppins" pitchFamily="34" charset="-120"/>
              </a:rPr>
              <a:t>Daily, periodic and contract cleaning for offices, retail, warehouses and commercial buildings — scoped to your site and scheduled around your operations.</a:t>
            </a:r>
            <a:endParaRPr lang="en-US" sz="1300" dirty="0"/>
          </a:p>
        </p:txBody>
      </p:sp>
      <p:sp>
        <p:nvSpPr>
          <p:cNvPr id="5" name="A3|label"/>
          <p:cNvSpPr txBox="1"/>
          <p:nvPr/>
        </p:nvSpPr>
        <p:spPr>
          <a:xfrm>
            <a:off x="640080" y="3246120"/>
            <a:ext cx="3657600" cy="274320"/>
          </a:xfrm>
          <a:prstGeom prst="rect">
            <a:avLst/>
          </a:prstGeom>
          <a:noFill/>
          <a:ln/>
        </p:spPr>
        <p:txBody>
          <a:bodyPr wrap="square" lIns="0" tIns="0" rIns="0" bIns="0" rtlCol="0" anchor="ctr"/>
          <a:lstStyle/>
          <a:p>
            <a:pPr indent="0" marL="0">
              <a:buNone/>
            </a:pPr>
            <a:r>
              <a:rPr lang="en-US" sz="950" b="1" spc="300" kern="0" dirty="0">
                <a:solidFill>
                  <a:schemeClr val="accent1"/>
                </a:solidFill>
                <a:latin typeface="Poppins" pitchFamily="34" charset="0"/>
                <a:ea typeface="Poppins" pitchFamily="34" charset="-122"/>
                <a:cs typeface="Poppins" pitchFamily="34" charset="-120"/>
              </a:rPr>
              <a:t>WHO WE SERVE</a:t>
            </a:r>
            <a:endParaRPr lang="en-US" sz="950" dirty="0"/>
          </a:p>
        </p:txBody>
      </p:sp>
      <p:sp>
        <p:nvSpPr>
          <p:cNvPr id="6" name="A3|serve card"/>
          <p:cNvSpPr/>
          <p:nvPr/>
        </p:nvSpPr>
        <p:spPr>
          <a:xfrm>
            <a:off x="640080" y="3657600"/>
            <a:ext cx="2697480" cy="658368"/>
          </a:xfrm>
          <a:prstGeom prst="roundRect">
            <a:avLst>
              <a:gd name="adj" fmla="val 25000"/>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7" name="A3|icon" descr="preencoded.png">    </p:cNvPr>
          <p:cNvPicPr>
            <a:picLocks noChangeAspect="1"/>
          </p:cNvPicPr>
          <p:nvPr/>
        </p:nvPicPr>
        <p:blipFill>
          <a:blip r:embed="rId1"/>
          <a:stretch>
            <a:fillRect/>
          </a:stretch>
        </p:blipFill>
        <p:spPr>
          <a:xfrm>
            <a:off x="768096" y="3776472"/>
            <a:ext cx="420624" cy="420624"/>
          </a:xfrm>
          <a:prstGeom prst="rect">
            <a:avLst/>
          </a:prstGeom>
        </p:spPr>
      </p:pic>
      <p:sp>
        <p:nvSpPr>
          <p:cNvPr id="8" name="A3|serve"/>
          <p:cNvSpPr txBox="1"/>
          <p:nvPr/>
        </p:nvSpPr>
        <p:spPr>
          <a:xfrm>
            <a:off x="1325880" y="3657600"/>
            <a:ext cx="1920240" cy="658368"/>
          </a:xfrm>
          <a:prstGeom prst="rect">
            <a:avLst/>
          </a:prstGeom>
          <a:noFill/>
          <a:ln/>
        </p:spPr>
        <p:txBody>
          <a:bodyPr wrap="square" lIns="0" tIns="0" rIns="0" bIns="0" rtlCol="0" anchor="ctr"/>
          <a:lstStyle/>
          <a:p>
            <a:pPr indent="0" marL="0">
              <a:buNone/>
            </a:pPr>
            <a:r>
              <a:rPr lang="en-US" sz="1200" b="1" dirty="0">
                <a:solidFill>
                  <a:schemeClr val="tx1"/>
                </a:solidFill>
                <a:latin typeface="Poppins" pitchFamily="34" charset="0"/>
                <a:ea typeface="Poppins" pitchFamily="34" charset="-122"/>
                <a:cs typeface="Poppins" pitchFamily="34" charset="-120"/>
              </a:rPr>
              <a:t>Offices</a:t>
            </a:r>
            <a:endParaRPr lang="en-US" sz="1200" dirty="0"/>
          </a:p>
        </p:txBody>
      </p:sp>
      <p:sp>
        <p:nvSpPr>
          <p:cNvPr id="9" name="A3|serve card"/>
          <p:cNvSpPr/>
          <p:nvPr/>
        </p:nvSpPr>
        <p:spPr>
          <a:xfrm>
            <a:off x="3474720" y="3657600"/>
            <a:ext cx="2697480" cy="658368"/>
          </a:xfrm>
          <a:prstGeom prst="roundRect">
            <a:avLst>
              <a:gd name="adj" fmla="val 25000"/>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0" name="A3|icon" descr="preencoded.png">    </p:cNvPr>
          <p:cNvPicPr>
            <a:picLocks noChangeAspect="1"/>
          </p:cNvPicPr>
          <p:nvPr/>
        </p:nvPicPr>
        <p:blipFill>
          <a:blip r:embed="rId2"/>
          <a:stretch>
            <a:fillRect/>
          </a:stretch>
        </p:blipFill>
        <p:spPr>
          <a:xfrm>
            <a:off x="3602736" y="3776472"/>
            <a:ext cx="420624" cy="420624"/>
          </a:xfrm>
          <a:prstGeom prst="rect">
            <a:avLst/>
          </a:prstGeom>
        </p:spPr>
      </p:pic>
      <p:sp>
        <p:nvSpPr>
          <p:cNvPr id="11" name="A3|serve"/>
          <p:cNvSpPr txBox="1"/>
          <p:nvPr/>
        </p:nvSpPr>
        <p:spPr>
          <a:xfrm>
            <a:off x="4160520" y="3657600"/>
            <a:ext cx="1920240" cy="658368"/>
          </a:xfrm>
          <a:prstGeom prst="rect">
            <a:avLst/>
          </a:prstGeom>
          <a:noFill/>
          <a:ln/>
        </p:spPr>
        <p:txBody>
          <a:bodyPr wrap="square" lIns="0" tIns="0" rIns="0" bIns="0" rtlCol="0" anchor="ctr"/>
          <a:lstStyle/>
          <a:p>
            <a:pPr indent="0" marL="0">
              <a:buNone/>
            </a:pPr>
            <a:r>
              <a:rPr lang="en-US" sz="1200" b="1" dirty="0">
                <a:solidFill>
                  <a:schemeClr val="tx1"/>
                </a:solidFill>
                <a:latin typeface="Poppins" pitchFamily="34" charset="0"/>
                <a:ea typeface="Poppins" pitchFamily="34" charset="-122"/>
                <a:cs typeface="Poppins" pitchFamily="34" charset="-120"/>
              </a:rPr>
              <a:t>Retail stores</a:t>
            </a:r>
            <a:endParaRPr lang="en-US" sz="1200" dirty="0"/>
          </a:p>
        </p:txBody>
      </p:sp>
      <p:sp>
        <p:nvSpPr>
          <p:cNvPr id="12" name="A4|serve card"/>
          <p:cNvSpPr/>
          <p:nvPr/>
        </p:nvSpPr>
        <p:spPr>
          <a:xfrm>
            <a:off x="640080" y="4462272"/>
            <a:ext cx="2697480" cy="658368"/>
          </a:xfrm>
          <a:prstGeom prst="roundRect">
            <a:avLst>
              <a:gd name="adj" fmla="val 25000"/>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3" name="A4|icon" descr="preencoded.png">    </p:cNvPr>
          <p:cNvPicPr>
            <a:picLocks noChangeAspect="1"/>
          </p:cNvPicPr>
          <p:nvPr/>
        </p:nvPicPr>
        <p:blipFill>
          <a:blip r:embed="rId3"/>
          <a:stretch>
            <a:fillRect/>
          </a:stretch>
        </p:blipFill>
        <p:spPr>
          <a:xfrm>
            <a:off x="768096" y="4581144"/>
            <a:ext cx="420624" cy="420624"/>
          </a:xfrm>
          <a:prstGeom prst="rect">
            <a:avLst/>
          </a:prstGeom>
        </p:spPr>
      </p:pic>
      <p:sp>
        <p:nvSpPr>
          <p:cNvPr id="14" name="A4|serve"/>
          <p:cNvSpPr txBox="1"/>
          <p:nvPr/>
        </p:nvSpPr>
        <p:spPr>
          <a:xfrm>
            <a:off x="1325880" y="4462272"/>
            <a:ext cx="1920240" cy="658368"/>
          </a:xfrm>
          <a:prstGeom prst="rect">
            <a:avLst/>
          </a:prstGeom>
          <a:noFill/>
          <a:ln/>
        </p:spPr>
        <p:txBody>
          <a:bodyPr wrap="square" lIns="0" tIns="0" rIns="0" bIns="0" rtlCol="0" anchor="ctr"/>
          <a:lstStyle/>
          <a:p>
            <a:pPr indent="0" marL="0">
              <a:buNone/>
            </a:pPr>
            <a:r>
              <a:rPr lang="en-US" sz="1200" b="1" dirty="0">
                <a:solidFill>
                  <a:schemeClr val="tx1"/>
                </a:solidFill>
                <a:latin typeface="Poppins" pitchFamily="34" charset="0"/>
                <a:ea typeface="Poppins" pitchFamily="34" charset="-122"/>
                <a:cs typeface="Poppins" pitchFamily="34" charset="-120"/>
              </a:rPr>
              <a:t>Warehouses</a:t>
            </a:r>
            <a:endParaRPr lang="en-US" sz="1200" dirty="0"/>
          </a:p>
        </p:txBody>
      </p:sp>
      <p:sp>
        <p:nvSpPr>
          <p:cNvPr id="15" name="A4|serve card"/>
          <p:cNvSpPr/>
          <p:nvPr/>
        </p:nvSpPr>
        <p:spPr>
          <a:xfrm>
            <a:off x="3474720" y="4462272"/>
            <a:ext cx="2697480" cy="658368"/>
          </a:xfrm>
          <a:prstGeom prst="roundRect">
            <a:avLst>
              <a:gd name="adj" fmla="val 25000"/>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6" name="A4|icon" descr="preencoded.png">    </p:cNvPr>
          <p:cNvPicPr>
            <a:picLocks noChangeAspect="1"/>
          </p:cNvPicPr>
          <p:nvPr/>
        </p:nvPicPr>
        <p:blipFill>
          <a:blip r:embed="rId4"/>
          <a:stretch>
            <a:fillRect/>
          </a:stretch>
        </p:blipFill>
        <p:spPr>
          <a:xfrm>
            <a:off x="3602736" y="4581144"/>
            <a:ext cx="420624" cy="420624"/>
          </a:xfrm>
          <a:prstGeom prst="rect">
            <a:avLst/>
          </a:prstGeom>
        </p:spPr>
      </p:pic>
      <p:sp>
        <p:nvSpPr>
          <p:cNvPr id="17" name="A4|serve"/>
          <p:cNvSpPr txBox="1"/>
          <p:nvPr/>
        </p:nvSpPr>
        <p:spPr>
          <a:xfrm>
            <a:off x="4160520" y="4462272"/>
            <a:ext cx="1920240" cy="658368"/>
          </a:xfrm>
          <a:prstGeom prst="rect">
            <a:avLst/>
          </a:prstGeom>
          <a:noFill/>
          <a:ln/>
        </p:spPr>
        <p:txBody>
          <a:bodyPr wrap="square" lIns="0" tIns="0" rIns="0" bIns="0" rtlCol="0" anchor="ctr"/>
          <a:lstStyle/>
          <a:p>
            <a:pPr indent="0" marL="0">
              <a:buNone/>
            </a:pPr>
            <a:r>
              <a:rPr lang="en-US" sz="1200" b="1" dirty="0">
                <a:solidFill>
                  <a:schemeClr val="tx1"/>
                </a:solidFill>
                <a:latin typeface="Poppins" pitchFamily="34" charset="0"/>
                <a:ea typeface="Poppins" pitchFamily="34" charset="-122"/>
                <a:cs typeface="Poppins" pitchFamily="34" charset="-120"/>
              </a:rPr>
              <a:t>Commercial buildings</a:t>
            </a:r>
            <a:endParaRPr lang="en-US" sz="1200" dirty="0"/>
          </a:p>
        </p:txBody>
      </p:sp>
      <p:sp>
        <p:nvSpPr>
          <p:cNvPr id="18" name="A5|serve card"/>
          <p:cNvSpPr/>
          <p:nvPr/>
        </p:nvSpPr>
        <p:spPr>
          <a:xfrm>
            <a:off x="640080" y="5266944"/>
            <a:ext cx="2697480" cy="658368"/>
          </a:xfrm>
          <a:prstGeom prst="roundRect">
            <a:avLst>
              <a:gd name="adj" fmla="val 25000"/>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9" name="A5|icon" descr="preencoded.png">    </p:cNvPr>
          <p:cNvPicPr>
            <a:picLocks noChangeAspect="1"/>
          </p:cNvPicPr>
          <p:nvPr/>
        </p:nvPicPr>
        <p:blipFill>
          <a:blip r:embed="rId5"/>
          <a:stretch>
            <a:fillRect/>
          </a:stretch>
        </p:blipFill>
        <p:spPr>
          <a:xfrm>
            <a:off x="768096" y="5385816"/>
            <a:ext cx="420624" cy="420624"/>
          </a:xfrm>
          <a:prstGeom prst="rect">
            <a:avLst/>
          </a:prstGeom>
        </p:spPr>
      </p:pic>
      <p:sp>
        <p:nvSpPr>
          <p:cNvPr id="20" name="A5|serve"/>
          <p:cNvSpPr txBox="1"/>
          <p:nvPr/>
        </p:nvSpPr>
        <p:spPr>
          <a:xfrm>
            <a:off x="1325880" y="5266944"/>
            <a:ext cx="1920240" cy="658368"/>
          </a:xfrm>
          <a:prstGeom prst="rect">
            <a:avLst/>
          </a:prstGeom>
          <a:noFill/>
          <a:ln/>
        </p:spPr>
        <p:txBody>
          <a:bodyPr wrap="square" lIns="0" tIns="0" rIns="0" bIns="0" rtlCol="0" anchor="ctr"/>
          <a:lstStyle/>
          <a:p>
            <a:pPr indent="0" marL="0">
              <a:buNone/>
            </a:pPr>
            <a:r>
              <a:rPr lang="en-US" sz="1200" b="1" dirty="0">
                <a:solidFill>
                  <a:schemeClr val="tx1"/>
                </a:solidFill>
                <a:latin typeface="Poppins" pitchFamily="34" charset="0"/>
                <a:ea typeface="Poppins" pitchFamily="34" charset="-122"/>
                <a:cs typeface="Poppins" pitchFamily="34" charset="-120"/>
              </a:rPr>
              <a:t>Property managers</a:t>
            </a:r>
            <a:endParaRPr lang="en-US" sz="1200" dirty="0"/>
          </a:p>
        </p:txBody>
      </p:sp>
      <p:sp>
        <p:nvSpPr>
          <p:cNvPr id="21" name="A5|serve card"/>
          <p:cNvSpPr/>
          <p:nvPr/>
        </p:nvSpPr>
        <p:spPr>
          <a:xfrm>
            <a:off x="3474720" y="5266944"/>
            <a:ext cx="2697480" cy="658368"/>
          </a:xfrm>
          <a:prstGeom prst="roundRect">
            <a:avLst>
              <a:gd name="adj" fmla="val 25000"/>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22" name="A5|icon" descr="preencoded.png">    </p:cNvPr>
          <p:cNvPicPr>
            <a:picLocks noChangeAspect="1"/>
          </p:cNvPicPr>
          <p:nvPr/>
        </p:nvPicPr>
        <p:blipFill>
          <a:blip r:embed="rId6"/>
          <a:stretch>
            <a:fillRect/>
          </a:stretch>
        </p:blipFill>
        <p:spPr>
          <a:xfrm>
            <a:off x="3602736" y="5385816"/>
            <a:ext cx="420624" cy="420624"/>
          </a:xfrm>
          <a:prstGeom prst="rect">
            <a:avLst/>
          </a:prstGeom>
        </p:spPr>
      </p:pic>
      <p:sp>
        <p:nvSpPr>
          <p:cNvPr id="23" name="A5|serve"/>
          <p:cNvSpPr txBox="1"/>
          <p:nvPr/>
        </p:nvSpPr>
        <p:spPr>
          <a:xfrm>
            <a:off x="4160520" y="5266944"/>
            <a:ext cx="1920240" cy="658368"/>
          </a:xfrm>
          <a:prstGeom prst="rect">
            <a:avLst/>
          </a:prstGeom>
          <a:noFill/>
          <a:ln/>
        </p:spPr>
        <p:txBody>
          <a:bodyPr wrap="square" lIns="0" tIns="0" rIns="0" bIns="0" rtlCol="0" anchor="ctr"/>
          <a:lstStyle/>
          <a:p>
            <a:pPr indent="0" marL="0">
              <a:buNone/>
            </a:pPr>
            <a:r>
              <a:rPr lang="en-US" sz="1200" b="1" dirty="0">
                <a:solidFill>
                  <a:schemeClr val="tx1"/>
                </a:solidFill>
                <a:latin typeface="Poppins" pitchFamily="34" charset="0"/>
                <a:ea typeface="Poppins" pitchFamily="34" charset="-122"/>
                <a:cs typeface="Poppins" pitchFamily="34" charset="-120"/>
              </a:rPr>
              <a:t>Hotels &amp; facilities</a:t>
            </a:r>
            <a:endParaRPr lang="en-US" sz="1200" dirty="0"/>
          </a:p>
        </p:txBody>
      </p:sp>
      <p:pic>
        <p:nvPicPr>
          <p:cNvPr id="24" name="A2|photo" descr="preencoded.png">    </p:cNvPr>
          <p:cNvPicPr>
            <a:picLocks noChangeAspect="1"/>
          </p:cNvPicPr>
          <p:nvPr/>
        </p:nvPicPr>
        <p:blipFill>
          <a:blip r:embed="rId7"/>
          <a:stretch>
            <a:fillRect/>
          </a:stretch>
        </p:blipFill>
        <p:spPr>
          <a:xfrm>
            <a:off x="6583680" y="548640"/>
            <a:ext cx="5029200" cy="2514600"/>
          </a:xfrm>
          <a:prstGeom prst="rect">
            <a:avLst/>
          </a:prstGeom>
        </p:spPr>
      </p:pic>
      <p:sp>
        <p:nvSpPr>
          <p:cNvPr id="25" name="A6|service card"/>
          <p:cNvSpPr/>
          <p:nvPr/>
        </p:nvSpPr>
        <p:spPr>
          <a:xfrm>
            <a:off x="6583680" y="3291840"/>
            <a:ext cx="2450592" cy="1280160"/>
          </a:xfrm>
          <a:prstGeom prst="roundRect">
            <a:avLst>
              <a:gd name="adj" fmla="val 12857"/>
            </a:avLst>
          </a:prstGeom>
          <a:solidFill>
            <a:schemeClr val="tx1"/>
          </a:solidFill>
          <a:ln/>
        </p:spPr>
      </p:sp>
      <p:pic>
        <p:nvPicPr>
          <p:cNvPr id="26" name="A6|check" descr="preencoded.png">    </p:cNvPr>
          <p:cNvPicPr>
            <a:picLocks noChangeAspect="1"/>
          </p:cNvPicPr>
          <p:nvPr/>
        </p:nvPicPr>
        <p:blipFill>
          <a:blip r:embed="rId8"/>
          <a:stretch>
            <a:fillRect/>
          </a:stretch>
        </p:blipFill>
        <p:spPr>
          <a:xfrm>
            <a:off x="6766560" y="3474720"/>
            <a:ext cx="329184" cy="329184"/>
          </a:xfrm>
          <a:prstGeom prst="rect">
            <a:avLst/>
          </a:prstGeom>
        </p:spPr>
      </p:pic>
      <p:sp>
        <p:nvSpPr>
          <p:cNvPr id="27" name="A6|title"/>
          <p:cNvSpPr txBox="1"/>
          <p:nvPr/>
        </p:nvSpPr>
        <p:spPr>
          <a:xfrm>
            <a:off x="7178040" y="3447288"/>
            <a:ext cx="1783080" cy="384048"/>
          </a:xfrm>
          <a:prstGeom prst="rect">
            <a:avLst/>
          </a:prstGeom>
          <a:noFill/>
          <a:ln/>
        </p:spPr>
        <p:txBody>
          <a:bodyPr wrap="square" lIns="0" tIns="0" rIns="0" bIns="0" rtlCol="0" anchor="ctr"/>
          <a:lstStyle/>
          <a:p>
            <a:pPr indent="0" marL="0">
              <a:buNone/>
            </a:pPr>
            <a:r>
              <a:rPr lang="en-US" sz="1200" b="1" dirty="0">
                <a:solidFill>
                  <a:schemeClr val="bg1"/>
                </a:solidFill>
                <a:latin typeface="Poppins" pitchFamily="34" charset="0"/>
                <a:ea typeface="Poppins" pitchFamily="34" charset="-122"/>
                <a:cs typeface="Poppins" pitchFamily="34" charset="-120"/>
              </a:rPr>
              <a:t>Office cleaning</a:t>
            </a:r>
            <a:endParaRPr lang="en-US" sz="1200" dirty="0"/>
          </a:p>
        </p:txBody>
      </p:sp>
      <p:sp>
        <p:nvSpPr>
          <p:cNvPr id="28" name="A6|text"/>
          <p:cNvSpPr txBox="1"/>
          <p:nvPr/>
        </p:nvSpPr>
        <p:spPr>
          <a:xfrm>
            <a:off x="6766560" y="3931920"/>
            <a:ext cx="2148840" cy="548640"/>
          </a:xfrm>
          <a:prstGeom prst="rect">
            <a:avLst/>
          </a:prstGeom>
          <a:noFill/>
          <a:ln/>
        </p:spPr>
        <p:txBody>
          <a:bodyPr wrap="square" lIns="0" tIns="0" rIns="0" bIns="0" rtlCol="0" anchor="t"/>
          <a:lstStyle/>
          <a:p>
            <a:pPr indent="0" marL="0">
              <a:buNone/>
            </a:pPr>
            <a:r>
              <a:rPr lang="en-US" sz="1050" dirty="0">
                <a:solidFill>
                  <a:schemeClr val="accent6"/>
                </a:solidFill>
                <a:latin typeface="Poppins" pitchFamily="34" charset="0"/>
                <a:ea typeface="Poppins" pitchFamily="34" charset="-122"/>
                <a:cs typeface="Poppins" pitchFamily="34" charset="-120"/>
              </a:rPr>
              <a:t>Floors, desks, pantries &amp; washrooms.</a:t>
            </a:r>
            <a:endParaRPr lang="en-US" sz="1050" dirty="0"/>
          </a:p>
        </p:txBody>
      </p:sp>
      <p:sp>
        <p:nvSpPr>
          <p:cNvPr id="29" name="A7|service card"/>
          <p:cNvSpPr/>
          <p:nvPr/>
        </p:nvSpPr>
        <p:spPr>
          <a:xfrm>
            <a:off x="9162288" y="3291840"/>
            <a:ext cx="2450592" cy="1280160"/>
          </a:xfrm>
          <a:prstGeom prst="roundRect">
            <a:avLst>
              <a:gd name="adj" fmla="val 12857"/>
            </a:avLst>
          </a:prstGeom>
          <a:solidFill>
            <a:schemeClr val="bg2"/>
          </a:solidFill>
          <a:ln/>
        </p:spPr>
      </p:sp>
      <p:pic>
        <p:nvPicPr>
          <p:cNvPr id="30" name="A7|check" descr="preencoded.png">    </p:cNvPr>
          <p:cNvPicPr>
            <a:picLocks noChangeAspect="1"/>
          </p:cNvPicPr>
          <p:nvPr/>
        </p:nvPicPr>
        <p:blipFill>
          <a:blip r:embed="rId9"/>
          <a:stretch>
            <a:fillRect/>
          </a:stretch>
        </p:blipFill>
        <p:spPr>
          <a:xfrm>
            <a:off x="9345168" y="3474720"/>
            <a:ext cx="329184" cy="329184"/>
          </a:xfrm>
          <a:prstGeom prst="rect">
            <a:avLst/>
          </a:prstGeom>
        </p:spPr>
      </p:pic>
      <p:sp>
        <p:nvSpPr>
          <p:cNvPr id="31" name="A7|title"/>
          <p:cNvSpPr txBox="1"/>
          <p:nvPr/>
        </p:nvSpPr>
        <p:spPr>
          <a:xfrm>
            <a:off x="9756648" y="3447288"/>
            <a:ext cx="1783080" cy="384048"/>
          </a:xfrm>
          <a:prstGeom prst="rect">
            <a:avLst/>
          </a:prstGeom>
          <a:noFill/>
          <a:ln/>
        </p:spPr>
        <p:txBody>
          <a:bodyPr wrap="square" lIns="0" tIns="0" rIns="0" bIns="0" rtlCol="0" anchor="ctr"/>
          <a:lstStyle/>
          <a:p>
            <a:pPr indent="0" marL="0">
              <a:buNone/>
            </a:pPr>
            <a:r>
              <a:rPr lang="en-US" sz="1200" b="1" dirty="0">
                <a:solidFill>
                  <a:schemeClr val="tx1"/>
                </a:solidFill>
                <a:latin typeface="Poppins" pitchFamily="34" charset="0"/>
                <a:ea typeface="Poppins" pitchFamily="34" charset="-122"/>
                <a:cs typeface="Poppins" pitchFamily="34" charset="-120"/>
              </a:rPr>
              <a:t>Shop &amp; store cleaning</a:t>
            </a:r>
            <a:endParaRPr lang="en-US" sz="1200" dirty="0"/>
          </a:p>
        </p:txBody>
      </p:sp>
      <p:sp>
        <p:nvSpPr>
          <p:cNvPr id="32" name="A7|text"/>
          <p:cNvSpPr txBox="1"/>
          <p:nvPr/>
        </p:nvSpPr>
        <p:spPr>
          <a:xfrm>
            <a:off x="9345168" y="3931920"/>
            <a:ext cx="2148840" cy="548640"/>
          </a:xfrm>
          <a:prstGeom prst="rect">
            <a:avLst/>
          </a:prstGeom>
          <a:noFill/>
          <a:ln/>
        </p:spPr>
        <p:txBody>
          <a:bodyPr wrap="square" lIns="0" tIns="0" rIns="0" bIns="0" rtlCol="0" anchor="t"/>
          <a:lstStyle/>
          <a:p>
            <a:pPr indent="0" marL="0">
              <a:buNone/>
            </a:pPr>
            <a:r>
              <a:rPr lang="en-US" sz="1050" dirty="0">
                <a:solidFill>
                  <a:schemeClr val="accent5"/>
                </a:solidFill>
                <a:latin typeface="Poppins" pitchFamily="34" charset="0"/>
                <a:ea typeface="Poppins" pitchFamily="34" charset="-122"/>
                <a:cs typeface="Poppins" pitchFamily="34" charset="-120"/>
              </a:rPr>
              <a:t>Retail outlets kept attractive &amp; hygienic.</a:t>
            </a:r>
            <a:endParaRPr lang="en-US" sz="1050" dirty="0"/>
          </a:p>
        </p:txBody>
      </p:sp>
      <p:sp>
        <p:nvSpPr>
          <p:cNvPr id="33" name="A8|service card"/>
          <p:cNvSpPr/>
          <p:nvPr/>
        </p:nvSpPr>
        <p:spPr>
          <a:xfrm>
            <a:off x="6583680" y="4709160"/>
            <a:ext cx="2450592" cy="1280160"/>
          </a:xfrm>
          <a:prstGeom prst="roundRect">
            <a:avLst>
              <a:gd name="adj" fmla="val 12857"/>
            </a:avLst>
          </a:prstGeom>
          <a:solidFill>
            <a:schemeClr val="bg2"/>
          </a:solidFill>
          <a:ln/>
        </p:spPr>
      </p:sp>
      <p:pic>
        <p:nvPicPr>
          <p:cNvPr id="34" name="A8|check" descr="preencoded.png">    </p:cNvPr>
          <p:cNvPicPr>
            <a:picLocks noChangeAspect="1"/>
          </p:cNvPicPr>
          <p:nvPr/>
        </p:nvPicPr>
        <p:blipFill>
          <a:blip r:embed="rId10"/>
          <a:stretch>
            <a:fillRect/>
          </a:stretch>
        </p:blipFill>
        <p:spPr>
          <a:xfrm>
            <a:off x="6766560" y="4892040"/>
            <a:ext cx="329184" cy="329184"/>
          </a:xfrm>
          <a:prstGeom prst="rect">
            <a:avLst/>
          </a:prstGeom>
        </p:spPr>
      </p:pic>
      <p:sp>
        <p:nvSpPr>
          <p:cNvPr id="35" name="A8|title"/>
          <p:cNvSpPr txBox="1"/>
          <p:nvPr/>
        </p:nvSpPr>
        <p:spPr>
          <a:xfrm>
            <a:off x="7178040" y="4864608"/>
            <a:ext cx="1783080" cy="384048"/>
          </a:xfrm>
          <a:prstGeom prst="rect">
            <a:avLst/>
          </a:prstGeom>
          <a:noFill/>
          <a:ln/>
        </p:spPr>
        <p:txBody>
          <a:bodyPr wrap="square" lIns="0" tIns="0" rIns="0" bIns="0" rtlCol="0" anchor="ctr"/>
          <a:lstStyle/>
          <a:p>
            <a:pPr indent="0" marL="0">
              <a:buNone/>
            </a:pPr>
            <a:r>
              <a:rPr lang="en-US" sz="1200" b="1" dirty="0">
                <a:solidFill>
                  <a:schemeClr val="tx1"/>
                </a:solidFill>
                <a:latin typeface="Poppins" pitchFamily="34" charset="0"/>
                <a:ea typeface="Poppins" pitchFamily="34" charset="-122"/>
                <a:cs typeface="Poppins" pitchFamily="34" charset="-120"/>
              </a:rPr>
              <a:t>Warehouse cleaning</a:t>
            </a:r>
            <a:endParaRPr lang="en-US" sz="1200" dirty="0"/>
          </a:p>
        </p:txBody>
      </p:sp>
      <p:sp>
        <p:nvSpPr>
          <p:cNvPr id="36" name="A8|text"/>
          <p:cNvSpPr txBox="1"/>
          <p:nvPr/>
        </p:nvSpPr>
        <p:spPr>
          <a:xfrm>
            <a:off x="6766560" y="5349240"/>
            <a:ext cx="2148840" cy="548640"/>
          </a:xfrm>
          <a:prstGeom prst="rect">
            <a:avLst/>
          </a:prstGeom>
          <a:noFill/>
          <a:ln/>
        </p:spPr>
        <p:txBody>
          <a:bodyPr wrap="square" lIns="0" tIns="0" rIns="0" bIns="0" rtlCol="0" anchor="t"/>
          <a:lstStyle/>
          <a:p>
            <a:pPr indent="0" marL="0">
              <a:buNone/>
            </a:pPr>
            <a:r>
              <a:rPr lang="en-US" sz="1050" dirty="0">
                <a:solidFill>
                  <a:schemeClr val="accent5"/>
                </a:solidFill>
                <a:latin typeface="Poppins" pitchFamily="34" charset="0"/>
                <a:ea typeface="Poppins" pitchFamily="34" charset="-122"/>
                <a:cs typeface="Poppins" pitchFamily="34" charset="-120"/>
              </a:rPr>
              <a:t>Large-scale cleaning, pro equipment.</a:t>
            </a:r>
            <a:endParaRPr lang="en-US" sz="1050" dirty="0"/>
          </a:p>
        </p:txBody>
      </p:sp>
      <p:sp>
        <p:nvSpPr>
          <p:cNvPr id="37" name="A9|service card"/>
          <p:cNvSpPr/>
          <p:nvPr/>
        </p:nvSpPr>
        <p:spPr>
          <a:xfrm>
            <a:off x="9162288" y="4709160"/>
            <a:ext cx="2450592" cy="1280160"/>
          </a:xfrm>
          <a:prstGeom prst="roundRect">
            <a:avLst>
              <a:gd name="adj" fmla="val 12857"/>
            </a:avLst>
          </a:prstGeom>
          <a:solidFill>
            <a:schemeClr val="tx1"/>
          </a:solidFill>
          <a:ln/>
        </p:spPr>
      </p:sp>
      <p:pic>
        <p:nvPicPr>
          <p:cNvPr id="38" name="A9|check" descr="preencoded.png">    </p:cNvPr>
          <p:cNvPicPr>
            <a:picLocks noChangeAspect="1"/>
          </p:cNvPicPr>
          <p:nvPr/>
        </p:nvPicPr>
        <p:blipFill>
          <a:blip r:embed="rId11"/>
          <a:stretch>
            <a:fillRect/>
          </a:stretch>
        </p:blipFill>
        <p:spPr>
          <a:xfrm>
            <a:off x="9345168" y="4892040"/>
            <a:ext cx="329184" cy="329184"/>
          </a:xfrm>
          <a:prstGeom prst="rect">
            <a:avLst/>
          </a:prstGeom>
        </p:spPr>
      </p:pic>
      <p:sp>
        <p:nvSpPr>
          <p:cNvPr id="39" name="A9|title"/>
          <p:cNvSpPr txBox="1"/>
          <p:nvPr/>
        </p:nvSpPr>
        <p:spPr>
          <a:xfrm>
            <a:off x="9756648" y="4864608"/>
            <a:ext cx="1783080" cy="384048"/>
          </a:xfrm>
          <a:prstGeom prst="rect">
            <a:avLst/>
          </a:prstGeom>
          <a:noFill/>
          <a:ln/>
        </p:spPr>
        <p:txBody>
          <a:bodyPr wrap="square" lIns="0" tIns="0" rIns="0" bIns="0" rtlCol="0" anchor="ctr"/>
          <a:lstStyle/>
          <a:p>
            <a:pPr indent="0" marL="0">
              <a:buNone/>
            </a:pPr>
            <a:r>
              <a:rPr lang="en-US" sz="1200" b="1" dirty="0">
                <a:solidFill>
                  <a:schemeClr val="bg1"/>
                </a:solidFill>
                <a:latin typeface="Poppins" pitchFamily="34" charset="0"/>
                <a:ea typeface="Poppins" pitchFamily="34" charset="-122"/>
                <a:cs typeface="Poppins" pitchFamily="34" charset="-120"/>
              </a:rPr>
              <a:t>Contract cleaning</a:t>
            </a:r>
            <a:endParaRPr lang="en-US" sz="1200" dirty="0"/>
          </a:p>
        </p:txBody>
      </p:sp>
      <p:sp>
        <p:nvSpPr>
          <p:cNvPr id="40" name="A9|text"/>
          <p:cNvSpPr txBox="1"/>
          <p:nvPr/>
        </p:nvSpPr>
        <p:spPr>
          <a:xfrm>
            <a:off x="9345168" y="5349240"/>
            <a:ext cx="2148840" cy="548640"/>
          </a:xfrm>
          <a:prstGeom prst="rect">
            <a:avLst/>
          </a:prstGeom>
          <a:noFill/>
          <a:ln/>
        </p:spPr>
        <p:txBody>
          <a:bodyPr wrap="square" lIns="0" tIns="0" rIns="0" bIns="0" rtlCol="0" anchor="t"/>
          <a:lstStyle/>
          <a:p>
            <a:pPr indent="0" marL="0">
              <a:buNone/>
            </a:pPr>
            <a:r>
              <a:rPr lang="en-US" sz="1050" dirty="0">
                <a:solidFill>
                  <a:schemeClr val="accent6"/>
                </a:solidFill>
                <a:latin typeface="Poppins" pitchFamily="34" charset="0"/>
                <a:ea typeface="Poppins" pitchFamily="34" charset="-122"/>
                <a:cs typeface="Poppins" pitchFamily="34" charset="-120"/>
              </a:rPr>
              <a:t>Daily, weekly or monthly programmes.</a:t>
            </a:r>
            <a:endParaRPr lang="en-US" sz="1050" dirty="0"/>
          </a:p>
        </p:txBody>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12</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18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18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600"/>
                                        <p:tgtEl>
                                          <p:spTgt spid="24"/>
                                        </p:tgtEl>
                                      </p:cBhvr>
                                    </p:animEffect>
                                    <p:anim calcmode="lin" valueType="num">
                                      <p:cBhvr additive="base">
                                        <p:cTn id="20" dur="600" fill="hold"/>
                                        <p:tgtEl>
                                          <p:spTgt spid="24"/>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36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600"/>
                                        <p:tgtEl>
                                          <p:spTgt spid="5"/>
                                        </p:tgtEl>
                                      </p:cBhvr>
                                    </p:animEffect>
                                    <p:anim calcmode="lin" valueType="num">
                                      <p:cBhvr additive="base">
                                        <p:cTn id="24" dur="600" fill="hold"/>
                                        <p:tgtEl>
                                          <p:spTgt spid="5"/>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36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600"/>
                                        <p:tgtEl>
                                          <p:spTgt spid="6"/>
                                        </p:tgtEl>
                                      </p:cBhvr>
                                    </p:animEffect>
                                    <p:anim calcmode="lin" valueType="num">
                                      <p:cBhvr additive="base">
                                        <p:cTn id="28" dur="600" fill="hold"/>
                                        <p:tgtEl>
                                          <p:spTgt spid="6"/>
                                        </p:tgtEl>
                                        <p:attrNameLst>
                                          <p:attrName>ppt_y</p:attrName>
                                        </p:attrNameLst>
                                      </p:cBhvr>
                                      <p:tavLst>
                                        <p:tav tm="0">
                                          <p:val>
                                            <p:strVal val="#ppt_y+0.03"/>
                                          </p:val>
                                        </p:tav>
                                        <p:tav tm="100000">
                                          <p:val>
                                            <p:strVal val="#ppt_y"/>
                                          </p:val>
                                        </p:tav>
                                      </p:tavLst>
                                    </p:anim>
                                  </p:childTnLst>
                                </p:cTn>
                              </p:par>
                              <p:par>
                                <p:cTn id="29" presetID="10" presetClass="entr" presetSubtype="0" fill="hold" nodeType="withEffect">
                                  <p:stCondLst>
                                    <p:cond delay="36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600"/>
                                        <p:tgtEl>
                                          <p:spTgt spid="7"/>
                                        </p:tgtEl>
                                      </p:cBhvr>
                                    </p:animEffect>
                                    <p:anim calcmode="lin" valueType="num">
                                      <p:cBhvr additive="base">
                                        <p:cTn id="32" dur="600" fill="hold"/>
                                        <p:tgtEl>
                                          <p:spTgt spid="7"/>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36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600"/>
                                        <p:tgtEl>
                                          <p:spTgt spid="8"/>
                                        </p:tgtEl>
                                      </p:cBhvr>
                                    </p:animEffect>
                                    <p:anim calcmode="lin" valueType="num">
                                      <p:cBhvr additive="base">
                                        <p:cTn id="36" dur="600" fill="hold"/>
                                        <p:tgtEl>
                                          <p:spTgt spid="8"/>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36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600"/>
                                        <p:tgtEl>
                                          <p:spTgt spid="9"/>
                                        </p:tgtEl>
                                      </p:cBhvr>
                                    </p:animEffect>
                                    <p:anim calcmode="lin" valueType="num">
                                      <p:cBhvr additive="base">
                                        <p:cTn id="40" dur="600" fill="hold"/>
                                        <p:tgtEl>
                                          <p:spTgt spid="9"/>
                                        </p:tgtEl>
                                        <p:attrNameLst>
                                          <p:attrName>ppt_y</p:attrName>
                                        </p:attrNameLst>
                                      </p:cBhvr>
                                      <p:tavLst>
                                        <p:tav tm="0">
                                          <p:val>
                                            <p:strVal val="#ppt_y+0.03"/>
                                          </p:val>
                                        </p:tav>
                                        <p:tav tm="100000">
                                          <p:val>
                                            <p:strVal val="#ppt_y"/>
                                          </p:val>
                                        </p:tav>
                                      </p:tavLst>
                                    </p:anim>
                                  </p:childTnLst>
                                </p:cTn>
                              </p:par>
                              <p:par>
                                <p:cTn id="41" presetID="10" presetClass="entr" presetSubtype="0" fill="hold" nodeType="withEffect">
                                  <p:stCondLst>
                                    <p:cond delay="36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600"/>
                                        <p:tgtEl>
                                          <p:spTgt spid="10"/>
                                        </p:tgtEl>
                                      </p:cBhvr>
                                    </p:animEffect>
                                    <p:anim calcmode="lin" valueType="num">
                                      <p:cBhvr additive="base">
                                        <p:cTn id="44" dur="600" fill="hold"/>
                                        <p:tgtEl>
                                          <p:spTgt spid="10"/>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36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600"/>
                                        <p:tgtEl>
                                          <p:spTgt spid="11"/>
                                        </p:tgtEl>
                                      </p:cBhvr>
                                    </p:animEffect>
                                    <p:anim calcmode="lin" valueType="num">
                                      <p:cBhvr additive="base">
                                        <p:cTn id="48" dur="600" fill="hold"/>
                                        <p:tgtEl>
                                          <p:spTgt spid="11"/>
                                        </p:tgtEl>
                                        <p:attrNameLst>
                                          <p:attrName>ppt_y</p:attrName>
                                        </p:attrNameLst>
                                      </p:cBhvr>
                                      <p:tavLst>
                                        <p:tav tm="0">
                                          <p:val>
                                            <p:strVal val="#ppt_y+0.03"/>
                                          </p:val>
                                        </p:tav>
                                        <p:tav tm="100000">
                                          <p:val>
                                            <p:strVal val="#ppt_y"/>
                                          </p:val>
                                        </p:tav>
                                      </p:tavLst>
                                    </p:anim>
                                  </p:childTnLst>
                                </p:cTn>
                              </p:par>
                              <p:par>
                                <p:cTn id="49" presetID="10" presetClass="entr" presetSubtype="0" fill="hold" grpId="0" nodeType="withEffect">
                                  <p:stCondLst>
                                    <p:cond delay="54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600"/>
                                        <p:tgtEl>
                                          <p:spTgt spid="12"/>
                                        </p:tgtEl>
                                      </p:cBhvr>
                                    </p:animEffect>
                                    <p:anim calcmode="lin" valueType="num">
                                      <p:cBhvr additive="base">
                                        <p:cTn id="52" dur="600" fill="hold"/>
                                        <p:tgtEl>
                                          <p:spTgt spid="12"/>
                                        </p:tgtEl>
                                        <p:attrNameLst>
                                          <p:attrName>ppt_y</p:attrName>
                                        </p:attrNameLst>
                                      </p:cBhvr>
                                      <p:tavLst>
                                        <p:tav tm="0">
                                          <p:val>
                                            <p:strVal val="#ppt_y+0.03"/>
                                          </p:val>
                                        </p:tav>
                                        <p:tav tm="100000">
                                          <p:val>
                                            <p:strVal val="#ppt_y"/>
                                          </p:val>
                                        </p:tav>
                                      </p:tavLst>
                                    </p:anim>
                                  </p:childTnLst>
                                </p:cTn>
                              </p:par>
                              <p:par>
                                <p:cTn id="53" presetID="10" presetClass="entr" presetSubtype="0" fill="hold" nodeType="withEffect">
                                  <p:stCondLst>
                                    <p:cond delay="54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600"/>
                                        <p:tgtEl>
                                          <p:spTgt spid="13"/>
                                        </p:tgtEl>
                                      </p:cBhvr>
                                    </p:animEffect>
                                    <p:anim calcmode="lin" valueType="num">
                                      <p:cBhvr additive="base">
                                        <p:cTn id="56" dur="600" fill="hold"/>
                                        <p:tgtEl>
                                          <p:spTgt spid="13"/>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54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600"/>
                                        <p:tgtEl>
                                          <p:spTgt spid="14"/>
                                        </p:tgtEl>
                                      </p:cBhvr>
                                    </p:animEffect>
                                    <p:anim calcmode="lin" valueType="num">
                                      <p:cBhvr additive="base">
                                        <p:cTn id="60" dur="600" fill="hold"/>
                                        <p:tgtEl>
                                          <p:spTgt spid="14"/>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54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600"/>
                                        <p:tgtEl>
                                          <p:spTgt spid="15"/>
                                        </p:tgtEl>
                                      </p:cBhvr>
                                    </p:animEffect>
                                    <p:anim calcmode="lin" valueType="num">
                                      <p:cBhvr additive="base">
                                        <p:cTn id="64" dur="600" fill="hold"/>
                                        <p:tgtEl>
                                          <p:spTgt spid="15"/>
                                        </p:tgtEl>
                                        <p:attrNameLst>
                                          <p:attrName>ppt_y</p:attrName>
                                        </p:attrNameLst>
                                      </p:cBhvr>
                                      <p:tavLst>
                                        <p:tav tm="0">
                                          <p:val>
                                            <p:strVal val="#ppt_y+0.03"/>
                                          </p:val>
                                        </p:tav>
                                        <p:tav tm="100000">
                                          <p:val>
                                            <p:strVal val="#ppt_y"/>
                                          </p:val>
                                        </p:tav>
                                      </p:tavLst>
                                    </p:anim>
                                  </p:childTnLst>
                                </p:cTn>
                              </p:par>
                              <p:par>
                                <p:cTn id="65" presetID="10" presetClass="entr" presetSubtype="0" fill="hold" nodeType="withEffect">
                                  <p:stCondLst>
                                    <p:cond delay="54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600"/>
                                        <p:tgtEl>
                                          <p:spTgt spid="16"/>
                                        </p:tgtEl>
                                      </p:cBhvr>
                                    </p:animEffect>
                                    <p:anim calcmode="lin" valueType="num">
                                      <p:cBhvr additive="base">
                                        <p:cTn id="68" dur="600" fill="hold"/>
                                        <p:tgtEl>
                                          <p:spTgt spid="16"/>
                                        </p:tgtEl>
                                        <p:attrNameLst>
                                          <p:attrName>ppt_y</p:attrName>
                                        </p:attrNameLst>
                                      </p:cBhvr>
                                      <p:tavLst>
                                        <p:tav tm="0">
                                          <p:val>
                                            <p:strVal val="#ppt_y+0.03"/>
                                          </p:val>
                                        </p:tav>
                                        <p:tav tm="100000">
                                          <p:val>
                                            <p:strVal val="#ppt_y"/>
                                          </p:val>
                                        </p:tav>
                                      </p:tavLst>
                                    </p:anim>
                                  </p:childTnLst>
                                </p:cTn>
                              </p:par>
                              <p:par>
                                <p:cTn id="69" presetID="10" presetClass="entr" presetSubtype="0" fill="hold" grpId="0" nodeType="withEffect">
                                  <p:stCondLst>
                                    <p:cond delay="54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600"/>
                                        <p:tgtEl>
                                          <p:spTgt spid="17"/>
                                        </p:tgtEl>
                                      </p:cBhvr>
                                    </p:animEffect>
                                    <p:anim calcmode="lin" valueType="num">
                                      <p:cBhvr additive="base">
                                        <p:cTn id="72" dur="600" fill="hold"/>
                                        <p:tgtEl>
                                          <p:spTgt spid="17"/>
                                        </p:tgtEl>
                                        <p:attrNameLst>
                                          <p:attrName>ppt_y</p:attrName>
                                        </p:attrNameLst>
                                      </p:cBhvr>
                                      <p:tavLst>
                                        <p:tav tm="0">
                                          <p:val>
                                            <p:strVal val="#ppt_y+0.03"/>
                                          </p:val>
                                        </p:tav>
                                        <p:tav tm="100000">
                                          <p:val>
                                            <p:strVal val="#ppt_y"/>
                                          </p:val>
                                        </p:tav>
                                      </p:tavLst>
                                    </p:anim>
                                  </p:childTnLst>
                                </p:cTn>
                              </p:par>
                              <p:par>
                                <p:cTn id="73" presetID="10" presetClass="entr" presetSubtype="0" fill="hold" grpId="0" nodeType="withEffect">
                                  <p:stCondLst>
                                    <p:cond delay="72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600"/>
                                        <p:tgtEl>
                                          <p:spTgt spid="18"/>
                                        </p:tgtEl>
                                      </p:cBhvr>
                                    </p:animEffect>
                                    <p:anim calcmode="lin" valueType="num">
                                      <p:cBhvr additive="base">
                                        <p:cTn id="76" dur="600" fill="hold"/>
                                        <p:tgtEl>
                                          <p:spTgt spid="18"/>
                                        </p:tgtEl>
                                        <p:attrNameLst>
                                          <p:attrName>ppt_y</p:attrName>
                                        </p:attrNameLst>
                                      </p:cBhvr>
                                      <p:tavLst>
                                        <p:tav tm="0">
                                          <p:val>
                                            <p:strVal val="#ppt_y+0.03"/>
                                          </p:val>
                                        </p:tav>
                                        <p:tav tm="100000">
                                          <p:val>
                                            <p:strVal val="#ppt_y"/>
                                          </p:val>
                                        </p:tav>
                                      </p:tavLst>
                                    </p:anim>
                                  </p:childTnLst>
                                </p:cTn>
                              </p:par>
                              <p:par>
                                <p:cTn id="77" presetID="10" presetClass="entr" presetSubtype="0" fill="hold" nodeType="withEffect">
                                  <p:stCondLst>
                                    <p:cond delay="72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600"/>
                                        <p:tgtEl>
                                          <p:spTgt spid="19"/>
                                        </p:tgtEl>
                                      </p:cBhvr>
                                    </p:animEffect>
                                    <p:anim calcmode="lin" valueType="num">
                                      <p:cBhvr additive="base">
                                        <p:cTn id="80" dur="600" fill="hold"/>
                                        <p:tgtEl>
                                          <p:spTgt spid="19"/>
                                        </p:tgtEl>
                                        <p:attrNameLst>
                                          <p:attrName>ppt_y</p:attrName>
                                        </p:attrNameLst>
                                      </p:cBhvr>
                                      <p:tavLst>
                                        <p:tav tm="0">
                                          <p:val>
                                            <p:strVal val="#ppt_y+0.03"/>
                                          </p:val>
                                        </p:tav>
                                        <p:tav tm="100000">
                                          <p:val>
                                            <p:strVal val="#ppt_y"/>
                                          </p:val>
                                        </p:tav>
                                      </p:tavLst>
                                    </p:anim>
                                  </p:childTnLst>
                                </p:cTn>
                              </p:par>
                              <p:par>
                                <p:cTn id="81" presetID="10" presetClass="entr" presetSubtype="0" fill="hold" grpId="0" nodeType="withEffect">
                                  <p:stCondLst>
                                    <p:cond delay="72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600"/>
                                        <p:tgtEl>
                                          <p:spTgt spid="20"/>
                                        </p:tgtEl>
                                      </p:cBhvr>
                                    </p:animEffect>
                                    <p:anim calcmode="lin" valueType="num">
                                      <p:cBhvr additive="base">
                                        <p:cTn id="84" dur="600" fill="hold"/>
                                        <p:tgtEl>
                                          <p:spTgt spid="20"/>
                                        </p:tgtEl>
                                        <p:attrNameLst>
                                          <p:attrName>ppt_y</p:attrName>
                                        </p:attrNameLst>
                                      </p:cBhvr>
                                      <p:tavLst>
                                        <p:tav tm="0">
                                          <p:val>
                                            <p:strVal val="#ppt_y+0.03"/>
                                          </p:val>
                                        </p:tav>
                                        <p:tav tm="100000">
                                          <p:val>
                                            <p:strVal val="#ppt_y"/>
                                          </p:val>
                                        </p:tav>
                                      </p:tavLst>
                                    </p:anim>
                                  </p:childTnLst>
                                </p:cTn>
                              </p:par>
                              <p:par>
                                <p:cTn id="85" presetID="10" presetClass="entr" presetSubtype="0" fill="hold" grpId="0" nodeType="withEffect">
                                  <p:stCondLst>
                                    <p:cond delay="72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600"/>
                                        <p:tgtEl>
                                          <p:spTgt spid="21"/>
                                        </p:tgtEl>
                                      </p:cBhvr>
                                    </p:animEffect>
                                    <p:anim calcmode="lin" valueType="num">
                                      <p:cBhvr additive="base">
                                        <p:cTn id="88" dur="600" fill="hold"/>
                                        <p:tgtEl>
                                          <p:spTgt spid="21"/>
                                        </p:tgtEl>
                                        <p:attrNameLst>
                                          <p:attrName>ppt_y</p:attrName>
                                        </p:attrNameLst>
                                      </p:cBhvr>
                                      <p:tavLst>
                                        <p:tav tm="0">
                                          <p:val>
                                            <p:strVal val="#ppt_y+0.03"/>
                                          </p:val>
                                        </p:tav>
                                        <p:tav tm="100000">
                                          <p:val>
                                            <p:strVal val="#ppt_y"/>
                                          </p:val>
                                        </p:tav>
                                      </p:tavLst>
                                    </p:anim>
                                  </p:childTnLst>
                                </p:cTn>
                              </p:par>
                              <p:par>
                                <p:cTn id="89" presetID="10" presetClass="entr" presetSubtype="0" fill="hold" nodeType="withEffect">
                                  <p:stCondLst>
                                    <p:cond delay="72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600"/>
                                        <p:tgtEl>
                                          <p:spTgt spid="22"/>
                                        </p:tgtEl>
                                      </p:cBhvr>
                                    </p:animEffect>
                                    <p:anim calcmode="lin" valueType="num">
                                      <p:cBhvr additive="base">
                                        <p:cTn id="92" dur="600" fill="hold"/>
                                        <p:tgtEl>
                                          <p:spTgt spid="22"/>
                                        </p:tgtEl>
                                        <p:attrNameLst>
                                          <p:attrName>ppt_y</p:attrName>
                                        </p:attrNameLst>
                                      </p:cBhvr>
                                      <p:tavLst>
                                        <p:tav tm="0">
                                          <p:val>
                                            <p:strVal val="#ppt_y+0.03"/>
                                          </p:val>
                                        </p:tav>
                                        <p:tav tm="100000">
                                          <p:val>
                                            <p:strVal val="#ppt_y"/>
                                          </p:val>
                                        </p:tav>
                                      </p:tavLst>
                                    </p:anim>
                                  </p:childTnLst>
                                </p:cTn>
                              </p:par>
                              <p:par>
                                <p:cTn id="93" presetID="10" presetClass="entr" presetSubtype="0" fill="hold" grpId="0" nodeType="withEffect">
                                  <p:stCondLst>
                                    <p:cond delay="72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600"/>
                                        <p:tgtEl>
                                          <p:spTgt spid="23"/>
                                        </p:tgtEl>
                                      </p:cBhvr>
                                    </p:animEffect>
                                    <p:anim calcmode="lin" valueType="num">
                                      <p:cBhvr additive="base">
                                        <p:cTn id="96" dur="600" fill="hold"/>
                                        <p:tgtEl>
                                          <p:spTgt spid="23"/>
                                        </p:tgtEl>
                                        <p:attrNameLst>
                                          <p:attrName>ppt_y</p:attrName>
                                        </p:attrNameLst>
                                      </p:cBhvr>
                                      <p:tavLst>
                                        <p:tav tm="0">
                                          <p:val>
                                            <p:strVal val="#ppt_y+0.03"/>
                                          </p:val>
                                        </p:tav>
                                        <p:tav tm="100000">
                                          <p:val>
                                            <p:strVal val="#ppt_y"/>
                                          </p:val>
                                        </p:tav>
                                      </p:tavLst>
                                    </p:anim>
                                  </p:childTnLst>
                                </p:cTn>
                              </p:par>
                              <p:par>
                                <p:cTn id="97" presetID="10" presetClass="entr" presetSubtype="0" fill="hold" grpId="0" nodeType="withEffect">
                                  <p:stCondLst>
                                    <p:cond delay="900"/>
                                  </p:stCondLst>
                                  <p:childTnLst>
                                    <p:set>
                                      <p:cBhvr>
                                        <p:cTn id="98" dur="1" fill="hold">
                                          <p:stCondLst>
                                            <p:cond delay="0"/>
                                          </p:stCondLst>
                                        </p:cTn>
                                        <p:tgtEl>
                                          <p:spTgt spid="25"/>
                                        </p:tgtEl>
                                        <p:attrNameLst>
                                          <p:attrName>style.visibility</p:attrName>
                                        </p:attrNameLst>
                                      </p:cBhvr>
                                      <p:to>
                                        <p:strVal val="visible"/>
                                      </p:to>
                                    </p:set>
                                    <p:animEffect transition="in" filter="fade">
                                      <p:cBhvr>
                                        <p:cTn id="99" dur="600"/>
                                        <p:tgtEl>
                                          <p:spTgt spid="25"/>
                                        </p:tgtEl>
                                      </p:cBhvr>
                                    </p:animEffect>
                                    <p:anim calcmode="lin" valueType="num">
                                      <p:cBhvr additive="base">
                                        <p:cTn id="100" dur="600" fill="hold"/>
                                        <p:tgtEl>
                                          <p:spTgt spid="25"/>
                                        </p:tgtEl>
                                        <p:attrNameLst>
                                          <p:attrName>ppt_y</p:attrName>
                                        </p:attrNameLst>
                                      </p:cBhvr>
                                      <p:tavLst>
                                        <p:tav tm="0">
                                          <p:val>
                                            <p:strVal val="#ppt_y+0.03"/>
                                          </p:val>
                                        </p:tav>
                                        <p:tav tm="100000">
                                          <p:val>
                                            <p:strVal val="#ppt_y"/>
                                          </p:val>
                                        </p:tav>
                                      </p:tavLst>
                                    </p:anim>
                                  </p:childTnLst>
                                </p:cTn>
                              </p:par>
                              <p:par>
                                <p:cTn id="101" presetID="10" presetClass="entr" presetSubtype="0" fill="hold" nodeType="withEffect">
                                  <p:stCondLst>
                                    <p:cond delay="90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600"/>
                                        <p:tgtEl>
                                          <p:spTgt spid="26"/>
                                        </p:tgtEl>
                                      </p:cBhvr>
                                    </p:animEffect>
                                    <p:anim calcmode="lin" valueType="num">
                                      <p:cBhvr additive="base">
                                        <p:cTn id="104" dur="600" fill="hold"/>
                                        <p:tgtEl>
                                          <p:spTgt spid="26"/>
                                        </p:tgtEl>
                                        <p:attrNameLst>
                                          <p:attrName>ppt_y</p:attrName>
                                        </p:attrNameLst>
                                      </p:cBhvr>
                                      <p:tavLst>
                                        <p:tav tm="0">
                                          <p:val>
                                            <p:strVal val="#ppt_y+0.03"/>
                                          </p:val>
                                        </p:tav>
                                        <p:tav tm="100000">
                                          <p:val>
                                            <p:strVal val="#ppt_y"/>
                                          </p:val>
                                        </p:tav>
                                      </p:tavLst>
                                    </p:anim>
                                  </p:childTnLst>
                                </p:cTn>
                              </p:par>
                              <p:par>
                                <p:cTn id="105" presetID="10" presetClass="entr" presetSubtype="0" fill="hold" grpId="0" nodeType="withEffect">
                                  <p:stCondLst>
                                    <p:cond delay="90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600"/>
                                        <p:tgtEl>
                                          <p:spTgt spid="27"/>
                                        </p:tgtEl>
                                      </p:cBhvr>
                                    </p:animEffect>
                                    <p:anim calcmode="lin" valueType="num">
                                      <p:cBhvr additive="base">
                                        <p:cTn id="108" dur="600" fill="hold"/>
                                        <p:tgtEl>
                                          <p:spTgt spid="27"/>
                                        </p:tgtEl>
                                        <p:attrNameLst>
                                          <p:attrName>ppt_y</p:attrName>
                                        </p:attrNameLst>
                                      </p:cBhvr>
                                      <p:tavLst>
                                        <p:tav tm="0">
                                          <p:val>
                                            <p:strVal val="#ppt_y+0.03"/>
                                          </p:val>
                                        </p:tav>
                                        <p:tav tm="100000">
                                          <p:val>
                                            <p:strVal val="#ppt_y"/>
                                          </p:val>
                                        </p:tav>
                                      </p:tavLst>
                                    </p:anim>
                                  </p:childTnLst>
                                </p:cTn>
                              </p:par>
                              <p:par>
                                <p:cTn id="109" presetID="10" presetClass="entr" presetSubtype="0" fill="hold" grpId="0" nodeType="withEffect">
                                  <p:stCondLst>
                                    <p:cond delay="900"/>
                                  </p:stCondLst>
                                  <p:childTnLst>
                                    <p:set>
                                      <p:cBhvr>
                                        <p:cTn id="110" dur="1" fill="hold">
                                          <p:stCondLst>
                                            <p:cond delay="0"/>
                                          </p:stCondLst>
                                        </p:cTn>
                                        <p:tgtEl>
                                          <p:spTgt spid="28"/>
                                        </p:tgtEl>
                                        <p:attrNameLst>
                                          <p:attrName>style.visibility</p:attrName>
                                        </p:attrNameLst>
                                      </p:cBhvr>
                                      <p:to>
                                        <p:strVal val="visible"/>
                                      </p:to>
                                    </p:set>
                                    <p:animEffect transition="in" filter="fade">
                                      <p:cBhvr>
                                        <p:cTn id="111" dur="600"/>
                                        <p:tgtEl>
                                          <p:spTgt spid="28"/>
                                        </p:tgtEl>
                                      </p:cBhvr>
                                    </p:animEffect>
                                    <p:anim calcmode="lin" valueType="num">
                                      <p:cBhvr additive="base">
                                        <p:cTn id="112" dur="600" fill="hold"/>
                                        <p:tgtEl>
                                          <p:spTgt spid="28"/>
                                        </p:tgtEl>
                                        <p:attrNameLst>
                                          <p:attrName>ppt_y</p:attrName>
                                        </p:attrNameLst>
                                      </p:cBhvr>
                                      <p:tavLst>
                                        <p:tav tm="0">
                                          <p:val>
                                            <p:strVal val="#ppt_y+0.03"/>
                                          </p:val>
                                        </p:tav>
                                        <p:tav tm="100000">
                                          <p:val>
                                            <p:strVal val="#ppt_y"/>
                                          </p:val>
                                        </p:tav>
                                      </p:tavLst>
                                    </p:anim>
                                  </p:childTnLst>
                                </p:cTn>
                              </p:par>
                              <p:par>
                                <p:cTn id="113" presetID="10" presetClass="entr" presetSubtype="0" fill="hold" grpId="0" nodeType="withEffect">
                                  <p:stCondLst>
                                    <p:cond delay="1080"/>
                                  </p:stCondLst>
                                  <p:childTnLst>
                                    <p:set>
                                      <p:cBhvr>
                                        <p:cTn id="114" dur="1" fill="hold">
                                          <p:stCondLst>
                                            <p:cond delay="0"/>
                                          </p:stCondLst>
                                        </p:cTn>
                                        <p:tgtEl>
                                          <p:spTgt spid="29"/>
                                        </p:tgtEl>
                                        <p:attrNameLst>
                                          <p:attrName>style.visibility</p:attrName>
                                        </p:attrNameLst>
                                      </p:cBhvr>
                                      <p:to>
                                        <p:strVal val="visible"/>
                                      </p:to>
                                    </p:set>
                                    <p:animEffect transition="in" filter="fade">
                                      <p:cBhvr>
                                        <p:cTn id="115" dur="600"/>
                                        <p:tgtEl>
                                          <p:spTgt spid="29"/>
                                        </p:tgtEl>
                                      </p:cBhvr>
                                    </p:animEffect>
                                    <p:anim calcmode="lin" valueType="num">
                                      <p:cBhvr additive="base">
                                        <p:cTn id="116" dur="600" fill="hold"/>
                                        <p:tgtEl>
                                          <p:spTgt spid="29"/>
                                        </p:tgtEl>
                                        <p:attrNameLst>
                                          <p:attrName>ppt_y</p:attrName>
                                        </p:attrNameLst>
                                      </p:cBhvr>
                                      <p:tavLst>
                                        <p:tav tm="0">
                                          <p:val>
                                            <p:strVal val="#ppt_y+0.03"/>
                                          </p:val>
                                        </p:tav>
                                        <p:tav tm="100000">
                                          <p:val>
                                            <p:strVal val="#ppt_y"/>
                                          </p:val>
                                        </p:tav>
                                      </p:tavLst>
                                    </p:anim>
                                  </p:childTnLst>
                                </p:cTn>
                              </p:par>
                              <p:par>
                                <p:cTn id="117" presetID="10" presetClass="entr" presetSubtype="0" fill="hold" nodeType="withEffect">
                                  <p:stCondLst>
                                    <p:cond delay="1080"/>
                                  </p:stCondLst>
                                  <p:childTnLst>
                                    <p:set>
                                      <p:cBhvr>
                                        <p:cTn id="118" dur="1" fill="hold">
                                          <p:stCondLst>
                                            <p:cond delay="0"/>
                                          </p:stCondLst>
                                        </p:cTn>
                                        <p:tgtEl>
                                          <p:spTgt spid="30"/>
                                        </p:tgtEl>
                                        <p:attrNameLst>
                                          <p:attrName>style.visibility</p:attrName>
                                        </p:attrNameLst>
                                      </p:cBhvr>
                                      <p:to>
                                        <p:strVal val="visible"/>
                                      </p:to>
                                    </p:set>
                                    <p:animEffect transition="in" filter="fade">
                                      <p:cBhvr>
                                        <p:cTn id="119" dur="600"/>
                                        <p:tgtEl>
                                          <p:spTgt spid="30"/>
                                        </p:tgtEl>
                                      </p:cBhvr>
                                    </p:animEffect>
                                    <p:anim calcmode="lin" valueType="num">
                                      <p:cBhvr additive="base">
                                        <p:cTn id="120" dur="600" fill="hold"/>
                                        <p:tgtEl>
                                          <p:spTgt spid="30"/>
                                        </p:tgtEl>
                                        <p:attrNameLst>
                                          <p:attrName>ppt_y</p:attrName>
                                        </p:attrNameLst>
                                      </p:cBhvr>
                                      <p:tavLst>
                                        <p:tav tm="0">
                                          <p:val>
                                            <p:strVal val="#ppt_y+0.03"/>
                                          </p:val>
                                        </p:tav>
                                        <p:tav tm="100000">
                                          <p:val>
                                            <p:strVal val="#ppt_y"/>
                                          </p:val>
                                        </p:tav>
                                      </p:tavLst>
                                    </p:anim>
                                  </p:childTnLst>
                                </p:cTn>
                              </p:par>
                              <p:par>
                                <p:cTn id="121" presetID="10" presetClass="entr" presetSubtype="0" fill="hold" grpId="0" nodeType="withEffect">
                                  <p:stCondLst>
                                    <p:cond delay="1080"/>
                                  </p:stCondLst>
                                  <p:childTnLst>
                                    <p:set>
                                      <p:cBhvr>
                                        <p:cTn id="122" dur="1" fill="hold">
                                          <p:stCondLst>
                                            <p:cond delay="0"/>
                                          </p:stCondLst>
                                        </p:cTn>
                                        <p:tgtEl>
                                          <p:spTgt spid="31"/>
                                        </p:tgtEl>
                                        <p:attrNameLst>
                                          <p:attrName>style.visibility</p:attrName>
                                        </p:attrNameLst>
                                      </p:cBhvr>
                                      <p:to>
                                        <p:strVal val="visible"/>
                                      </p:to>
                                    </p:set>
                                    <p:animEffect transition="in" filter="fade">
                                      <p:cBhvr>
                                        <p:cTn id="123" dur="600"/>
                                        <p:tgtEl>
                                          <p:spTgt spid="31"/>
                                        </p:tgtEl>
                                      </p:cBhvr>
                                    </p:animEffect>
                                    <p:anim calcmode="lin" valueType="num">
                                      <p:cBhvr additive="base">
                                        <p:cTn id="124" dur="600" fill="hold"/>
                                        <p:tgtEl>
                                          <p:spTgt spid="31"/>
                                        </p:tgtEl>
                                        <p:attrNameLst>
                                          <p:attrName>ppt_y</p:attrName>
                                        </p:attrNameLst>
                                      </p:cBhvr>
                                      <p:tavLst>
                                        <p:tav tm="0">
                                          <p:val>
                                            <p:strVal val="#ppt_y+0.03"/>
                                          </p:val>
                                        </p:tav>
                                        <p:tav tm="100000">
                                          <p:val>
                                            <p:strVal val="#ppt_y"/>
                                          </p:val>
                                        </p:tav>
                                      </p:tavLst>
                                    </p:anim>
                                  </p:childTnLst>
                                </p:cTn>
                              </p:par>
                              <p:par>
                                <p:cTn id="125" presetID="10" presetClass="entr" presetSubtype="0" fill="hold" grpId="0" nodeType="withEffect">
                                  <p:stCondLst>
                                    <p:cond delay="1080"/>
                                  </p:stCondLst>
                                  <p:childTnLst>
                                    <p:set>
                                      <p:cBhvr>
                                        <p:cTn id="126" dur="1" fill="hold">
                                          <p:stCondLst>
                                            <p:cond delay="0"/>
                                          </p:stCondLst>
                                        </p:cTn>
                                        <p:tgtEl>
                                          <p:spTgt spid="32"/>
                                        </p:tgtEl>
                                        <p:attrNameLst>
                                          <p:attrName>style.visibility</p:attrName>
                                        </p:attrNameLst>
                                      </p:cBhvr>
                                      <p:to>
                                        <p:strVal val="visible"/>
                                      </p:to>
                                    </p:set>
                                    <p:animEffect transition="in" filter="fade">
                                      <p:cBhvr>
                                        <p:cTn id="127" dur="600"/>
                                        <p:tgtEl>
                                          <p:spTgt spid="32"/>
                                        </p:tgtEl>
                                      </p:cBhvr>
                                    </p:animEffect>
                                    <p:anim calcmode="lin" valueType="num">
                                      <p:cBhvr additive="base">
                                        <p:cTn id="128" dur="600" fill="hold"/>
                                        <p:tgtEl>
                                          <p:spTgt spid="32"/>
                                        </p:tgtEl>
                                        <p:attrNameLst>
                                          <p:attrName>ppt_y</p:attrName>
                                        </p:attrNameLst>
                                      </p:cBhvr>
                                      <p:tavLst>
                                        <p:tav tm="0">
                                          <p:val>
                                            <p:strVal val="#ppt_y+0.03"/>
                                          </p:val>
                                        </p:tav>
                                        <p:tav tm="100000">
                                          <p:val>
                                            <p:strVal val="#ppt_y"/>
                                          </p:val>
                                        </p:tav>
                                      </p:tavLst>
                                    </p:anim>
                                  </p:childTnLst>
                                </p:cTn>
                              </p:par>
                              <p:par>
                                <p:cTn id="129" presetID="10" presetClass="entr" presetSubtype="0" fill="hold" grpId="0" nodeType="withEffect">
                                  <p:stCondLst>
                                    <p:cond delay="1260"/>
                                  </p:stCondLst>
                                  <p:childTnLst>
                                    <p:set>
                                      <p:cBhvr>
                                        <p:cTn id="130" dur="1" fill="hold">
                                          <p:stCondLst>
                                            <p:cond delay="0"/>
                                          </p:stCondLst>
                                        </p:cTn>
                                        <p:tgtEl>
                                          <p:spTgt spid="33"/>
                                        </p:tgtEl>
                                        <p:attrNameLst>
                                          <p:attrName>style.visibility</p:attrName>
                                        </p:attrNameLst>
                                      </p:cBhvr>
                                      <p:to>
                                        <p:strVal val="visible"/>
                                      </p:to>
                                    </p:set>
                                    <p:animEffect transition="in" filter="fade">
                                      <p:cBhvr>
                                        <p:cTn id="131" dur="600"/>
                                        <p:tgtEl>
                                          <p:spTgt spid="33"/>
                                        </p:tgtEl>
                                      </p:cBhvr>
                                    </p:animEffect>
                                    <p:anim calcmode="lin" valueType="num">
                                      <p:cBhvr additive="base">
                                        <p:cTn id="132" dur="600" fill="hold"/>
                                        <p:tgtEl>
                                          <p:spTgt spid="33"/>
                                        </p:tgtEl>
                                        <p:attrNameLst>
                                          <p:attrName>ppt_y</p:attrName>
                                        </p:attrNameLst>
                                      </p:cBhvr>
                                      <p:tavLst>
                                        <p:tav tm="0">
                                          <p:val>
                                            <p:strVal val="#ppt_y+0.03"/>
                                          </p:val>
                                        </p:tav>
                                        <p:tav tm="100000">
                                          <p:val>
                                            <p:strVal val="#ppt_y"/>
                                          </p:val>
                                        </p:tav>
                                      </p:tavLst>
                                    </p:anim>
                                  </p:childTnLst>
                                </p:cTn>
                              </p:par>
                              <p:par>
                                <p:cTn id="133" presetID="10" presetClass="entr" presetSubtype="0" fill="hold" nodeType="withEffect">
                                  <p:stCondLst>
                                    <p:cond delay="1260"/>
                                  </p:stCondLst>
                                  <p:childTnLst>
                                    <p:set>
                                      <p:cBhvr>
                                        <p:cTn id="134" dur="1" fill="hold">
                                          <p:stCondLst>
                                            <p:cond delay="0"/>
                                          </p:stCondLst>
                                        </p:cTn>
                                        <p:tgtEl>
                                          <p:spTgt spid="34"/>
                                        </p:tgtEl>
                                        <p:attrNameLst>
                                          <p:attrName>style.visibility</p:attrName>
                                        </p:attrNameLst>
                                      </p:cBhvr>
                                      <p:to>
                                        <p:strVal val="visible"/>
                                      </p:to>
                                    </p:set>
                                    <p:animEffect transition="in" filter="fade">
                                      <p:cBhvr>
                                        <p:cTn id="135" dur="600"/>
                                        <p:tgtEl>
                                          <p:spTgt spid="34"/>
                                        </p:tgtEl>
                                      </p:cBhvr>
                                    </p:animEffect>
                                    <p:anim calcmode="lin" valueType="num">
                                      <p:cBhvr additive="base">
                                        <p:cTn id="136" dur="600" fill="hold"/>
                                        <p:tgtEl>
                                          <p:spTgt spid="34"/>
                                        </p:tgtEl>
                                        <p:attrNameLst>
                                          <p:attrName>ppt_y</p:attrName>
                                        </p:attrNameLst>
                                      </p:cBhvr>
                                      <p:tavLst>
                                        <p:tav tm="0">
                                          <p:val>
                                            <p:strVal val="#ppt_y+0.03"/>
                                          </p:val>
                                        </p:tav>
                                        <p:tav tm="100000">
                                          <p:val>
                                            <p:strVal val="#ppt_y"/>
                                          </p:val>
                                        </p:tav>
                                      </p:tavLst>
                                    </p:anim>
                                  </p:childTnLst>
                                </p:cTn>
                              </p:par>
                              <p:par>
                                <p:cTn id="137" presetID="10" presetClass="entr" presetSubtype="0" fill="hold" grpId="0" nodeType="withEffect">
                                  <p:stCondLst>
                                    <p:cond delay="1260"/>
                                  </p:stCondLst>
                                  <p:childTnLst>
                                    <p:set>
                                      <p:cBhvr>
                                        <p:cTn id="138" dur="1" fill="hold">
                                          <p:stCondLst>
                                            <p:cond delay="0"/>
                                          </p:stCondLst>
                                        </p:cTn>
                                        <p:tgtEl>
                                          <p:spTgt spid="35"/>
                                        </p:tgtEl>
                                        <p:attrNameLst>
                                          <p:attrName>style.visibility</p:attrName>
                                        </p:attrNameLst>
                                      </p:cBhvr>
                                      <p:to>
                                        <p:strVal val="visible"/>
                                      </p:to>
                                    </p:set>
                                    <p:animEffect transition="in" filter="fade">
                                      <p:cBhvr>
                                        <p:cTn id="139" dur="600"/>
                                        <p:tgtEl>
                                          <p:spTgt spid="35"/>
                                        </p:tgtEl>
                                      </p:cBhvr>
                                    </p:animEffect>
                                    <p:anim calcmode="lin" valueType="num">
                                      <p:cBhvr additive="base">
                                        <p:cTn id="140" dur="600" fill="hold"/>
                                        <p:tgtEl>
                                          <p:spTgt spid="35"/>
                                        </p:tgtEl>
                                        <p:attrNameLst>
                                          <p:attrName>ppt_y</p:attrName>
                                        </p:attrNameLst>
                                      </p:cBhvr>
                                      <p:tavLst>
                                        <p:tav tm="0">
                                          <p:val>
                                            <p:strVal val="#ppt_y+0.03"/>
                                          </p:val>
                                        </p:tav>
                                        <p:tav tm="100000">
                                          <p:val>
                                            <p:strVal val="#ppt_y"/>
                                          </p:val>
                                        </p:tav>
                                      </p:tavLst>
                                    </p:anim>
                                  </p:childTnLst>
                                </p:cTn>
                              </p:par>
                              <p:par>
                                <p:cTn id="141" presetID="10" presetClass="entr" presetSubtype="0" fill="hold" grpId="0" nodeType="withEffect">
                                  <p:stCondLst>
                                    <p:cond delay="1260"/>
                                  </p:stCondLst>
                                  <p:childTnLst>
                                    <p:set>
                                      <p:cBhvr>
                                        <p:cTn id="142" dur="1" fill="hold">
                                          <p:stCondLst>
                                            <p:cond delay="0"/>
                                          </p:stCondLst>
                                        </p:cTn>
                                        <p:tgtEl>
                                          <p:spTgt spid="36"/>
                                        </p:tgtEl>
                                        <p:attrNameLst>
                                          <p:attrName>style.visibility</p:attrName>
                                        </p:attrNameLst>
                                      </p:cBhvr>
                                      <p:to>
                                        <p:strVal val="visible"/>
                                      </p:to>
                                    </p:set>
                                    <p:animEffect transition="in" filter="fade">
                                      <p:cBhvr>
                                        <p:cTn id="143" dur="600"/>
                                        <p:tgtEl>
                                          <p:spTgt spid="36"/>
                                        </p:tgtEl>
                                      </p:cBhvr>
                                    </p:animEffect>
                                    <p:anim calcmode="lin" valueType="num">
                                      <p:cBhvr additive="base">
                                        <p:cTn id="144" dur="600" fill="hold"/>
                                        <p:tgtEl>
                                          <p:spTgt spid="36"/>
                                        </p:tgtEl>
                                        <p:attrNameLst>
                                          <p:attrName>ppt_y</p:attrName>
                                        </p:attrNameLst>
                                      </p:cBhvr>
                                      <p:tavLst>
                                        <p:tav tm="0">
                                          <p:val>
                                            <p:strVal val="#ppt_y+0.03"/>
                                          </p:val>
                                        </p:tav>
                                        <p:tav tm="100000">
                                          <p:val>
                                            <p:strVal val="#ppt_y"/>
                                          </p:val>
                                        </p:tav>
                                      </p:tavLst>
                                    </p:anim>
                                  </p:childTnLst>
                                </p:cTn>
                              </p:par>
                              <p:par>
                                <p:cTn id="145" presetID="10" presetClass="entr" presetSubtype="0" fill="hold" grpId="0" nodeType="withEffect">
                                  <p:stCondLst>
                                    <p:cond delay="1440"/>
                                  </p:stCondLst>
                                  <p:childTnLst>
                                    <p:set>
                                      <p:cBhvr>
                                        <p:cTn id="146" dur="1" fill="hold">
                                          <p:stCondLst>
                                            <p:cond delay="0"/>
                                          </p:stCondLst>
                                        </p:cTn>
                                        <p:tgtEl>
                                          <p:spTgt spid="37"/>
                                        </p:tgtEl>
                                        <p:attrNameLst>
                                          <p:attrName>style.visibility</p:attrName>
                                        </p:attrNameLst>
                                      </p:cBhvr>
                                      <p:to>
                                        <p:strVal val="visible"/>
                                      </p:to>
                                    </p:set>
                                    <p:animEffect transition="in" filter="fade">
                                      <p:cBhvr>
                                        <p:cTn id="147" dur="600"/>
                                        <p:tgtEl>
                                          <p:spTgt spid="37"/>
                                        </p:tgtEl>
                                      </p:cBhvr>
                                    </p:animEffect>
                                    <p:anim calcmode="lin" valueType="num">
                                      <p:cBhvr additive="base">
                                        <p:cTn id="148" dur="600" fill="hold"/>
                                        <p:tgtEl>
                                          <p:spTgt spid="37"/>
                                        </p:tgtEl>
                                        <p:attrNameLst>
                                          <p:attrName>ppt_y</p:attrName>
                                        </p:attrNameLst>
                                      </p:cBhvr>
                                      <p:tavLst>
                                        <p:tav tm="0">
                                          <p:val>
                                            <p:strVal val="#ppt_y+0.03"/>
                                          </p:val>
                                        </p:tav>
                                        <p:tav tm="100000">
                                          <p:val>
                                            <p:strVal val="#ppt_y"/>
                                          </p:val>
                                        </p:tav>
                                      </p:tavLst>
                                    </p:anim>
                                  </p:childTnLst>
                                </p:cTn>
                              </p:par>
                              <p:par>
                                <p:cTn id="149" presetID="10" presetClass="entr" presetSubtype="0" fill="hold" nodeType="withEffect">
                                  <p:stCondLst>
                                    <p:cond delay="1440"/>
                                  </p:stCondLst>
                                  <p:childTnLst>
                                    <p:set>
                                      <p:cBhvr>
                                        <p:cTn id="150" dur="1" fill="hold">
                                          <p:stCondLst>
                                            <p:cond delay="0"/>
                                          </p:stCondLst>
                                        </p:cTn>
                                        <p:tgtEl>
                                          <p:spTgt spid="38"/>
                                        </p:tgtEl>
                                        <p:attrNameLst>
                                          <p:attrName>style.visibility</p:attrName>
                                        </p:attrNameLst>
                                      </p:cBhvr>
                                      <p:to>
                                        <p:strVal val="visible"/>
                                      </p:to>
                                    </p:set>
                                    <p:animEffect transition="in" filter="fade">
                                      <p:cBhvr>
                                        <p:cTn id="151" dur="600"/>
                                        <p:tgtEl>
                                          <p:spTgt spid="38"/>
                                        </p:tgtEl>
                                      </p:cBhvr>
                                    </p:animEffect>
                                    <p:anim calcmode="lin" valueType="num">
                                      <p:cBhvr additive="base">
                                        <p:cTn id="152" dur="600" fill="hold"/>
                                        <p:tgtEl>
                                          <p:spTgt spid="38"/>
                                        </p:tgtEl>
                                        <p:attrNameLst>
                                          <p:attrName>ppt_y</p:attrName>
                                        </p:attrNameLst>
                                      </p:cBhvr>
                                      <p:tavLst>
                                        <p:tav tm="0">
                                          <p:val>
                                            <p:strVal val="#ppt_y+0.03"/>
                                          </p:val>
                                        </p:tav>
                                        <p:tav tm="100000">
                                          <p:val>
                                            <p:strVal val="#ppt_y"/>
                                          </p:val>
                                        </p:tav>
                                      </p:tavLst>
                                    </p:anim>
                                  </p:childTnLst>
                                </p:cTn>
                              </p:par>
                              <p:par>
                                <p:cTn id="153" presetID="10" presetClass="entr" presetSubtype="0" fill="hold" grpId="0" nodeType="withEffect">
                                  <p:stCondLst>
                                    <p:cond delay="1440"/>
                                  </p:stCondLst>
                                  <p:childTnLst>
                                    <p:set>
                                      <p:cBhvr>
                                        <p:cTn id="154" dur="1" fill="hold">
                                          <p:stCondLst>
                                            <p:cond delay="0"/>
                                          </p:stCondLst>
                                        </p:cTn>
                                        <p:tgtEl>
                                          <p:spTgt spid="39"/>
                                        </p:tgtEl>
                                        <p:attrNameLst>
                                          <p:attrName>style.visibility</p:attrName>
                                        </p:attrNameLst>
                                      </p:cBhvr>
                                      <p:to>
                                        <p:strVal val="visible"/>
                                      </p:to>
                                    </p:set>
                                    <p:animEffect transition="in" filter="fade">
                                      <p:cBhvr>
                                        <p:cTn id="155" dur="600"/>
                                        <p:tgtEl>
                                          <p:spTgt spid="39"/>
                                        </p:tgtEl>
                                      </p:cBhvr>
                                    </p:animEffect>
                                    <p:anim calcmode="lin" valueType="num">
                                      <p:cBhvr additive="base">
                                        <p:cTn id="156" dur="600" fill="hold"/>
                                        <p:tgtEl>
                                          <p:spTgt spid="39"/>
                                        </p:tgtEl>
                                        <p:attrNameLst>
                                          <p:attrName>ppt_y</p:attrName>
                                        </p:attrNameLst>
                                      </p:cBhvr>
                                      <p:tavLst>
                                        <p:tav tm="0">
                                          <p:val>
                                            <p:strVal val="#ppt_y+0.03"/>
                                          </p:val>
                                        </p:tav>
                                        <p:tav tm="100000">
                                          <p:val>
                                            <p:strVal val="#ppt_y"/>
                                          </p:val>
                                        </p:tav>
                                      </p:tavLst>
                                    </p:anim>
                                  </p:childTnLst>
                                </p:cTn>
                              </p:par>
                              <p:par>
                                <p:cTn id="157" presetID="10" presetClass="entr" presetSubtype="0" fill="hold" grpId="0" nodeType="withEffect">
                                  <p:stCondLst>
                                    <p:cond delay="1440"/>
                                  </p:stCondLst>
                                  <p:childTnLst>
                                    <p:set>
                                      <p:cBhvr>
                                        <p:cTn id="158" dur="1" fill="hold">
                                          <p:stCondLst>
                                            <p:cond delay="0"/>
                                          </p:stCondLst>
                                        </p:cTn>
                                        <p:tgtEl>
                                          <p:spTgt spid="40"/>
                                        </p:tgtEl>
                                        <p:attrNameLst>
                                          <p:attrName>style.visibility</p:attrName>
                                        </p:attrNameLst>
                                      </p:cBhvr>
                                      <p:to>
                                        <p:strVal val="visible"/>
                                      </p:to>
                                    </p:set>
                                    <p:animEffect transition="in" filter="fade">
                                      <p:cBhvr>
                                        <p:cTn id="159" dur="600"/>
                                        <p:tgtEl>
                                          <p:spTgt spid="40"/>
                                        </p:tgtEl>
                                      </p:cBhvr>
                                    </p:animEffect>
                                    <p:anim calcmode="lin" valueType="num">
                                      <p:cBhvr additive="base">
                                        <p:cTn id="160" dur="600" fill="hold"/>
                                        <p:tgtEl>
                                          <p:spTgt spid="40"/>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animBg="1"/>
      <p:bldP spid="9" grpId="0" animBg="1"/>
      <p:bldP spid="11" grpId="0" animBg="1"/>
      <p:bldP spid="12" grpId="0" animBg="1"/>
      <p:bldP spid="14" grpId="0" animBg="1"/>
      <p:bldP spid="15" grpId="0" animBg="1"/>
      <p:bldP spid="17" grpId="0" animBg="1"/>
      <p:bldP spid="18" grpId="0" animBg="1"/>
      <p:bldP spid="20" grpId="0" animBg="1"/>
      <p:bldP spid="21" grpId="0" animBg="1"/>
      <p:bldP spid="23" grpId="0" animBg="1"/>
      <p:bldP spid="25" grpId="0" animBg="1"/>
      <p:bldP spid="27" grpId="0" animBg="1"/>
      <p:bldP spid="28" grpId="0" animBg="1"/>
      <p:bldP spid="29" grpId="0" animBg="1"/>
      <p:bldP spid="31" grpId="0" animBg="1"/>
      <p:bldP spid="32" grpId="0" animBg="1"/>
      <p:bldP spid="33" grpId="0" animBg="1"/>
      <p:bldP spid="35" grpId="0" animBg="1"/>
      <p:bldP spid="36" grpId="0" animBg="1"/>
      <p:bldP spid="37" grpId="0" animBg="1"/>
      <p:bldP spid="39" grpId="0" animBg="1"/>
      <p:bldP spid="4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1|eyebrow"/>
          <p:cNvSpPr txBox="1"/>
          <p:nvPr/>
        </p:nvSpPr>
        <p:spPr>
          <a:xfrm>
            <a:off x="4754880" y="502920"/>
            <a:ext cx="68580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SPECIALISED SERVICES</a:t>
            </a:r>
            <a:endParaRPr lang="en-US" sz="1050" dirty="0"/>
          </a:p>
        </p:txBody>
      </p:sp>
      <p:sp>
        <p:nvSpPr>
          <p:cNvPr id="3" name="A1|title"/>
          <p:cNvSpPr txBox="1"/>
          <p:nvPr/>
        </p:nvSpPr>
        <p:spPr>
          <a:xfrm>
            <a:off x="4754880" y="832104"/>
            <a:ext cx="6858000" cy="1143000"/>
          </a:xfrm>
          <a:prstGeom prst="rect">
            <a:avLst/>
          </a:prstGeom>
          <a:noFill/>
          <a:ln/>
        </p:spPr>
        <p:txBody>
          <a:bodyPr wrap="square" lIns="0" tIns="0" rIns="0" bIns="0" rtlCol="0" anchor="t"/>
          <a:lstStyle/>
          <a:p>
            <a:pPr indent="0" marL="0">
              <a:lnSpc>
                <a:spcPct val="95000"/>
              </a:lnSpc>
              <a:buNone/>
            </a:pPr>
            <a:r>
              <a:rPr lang="en-US" sz="3400" b="1" dirty="0">
                <a:solidFill>
                  <a:schemeClr val="tx1"/>
                </a:solidFill>
                <a:latin typeface="Poppins" pitchFamily="34" charset="0"/>
                <a:ea typeface="Poppins" pitchFamily="34" charset="-122"/>
                <a:cs typeface="Poppins" pitchFamily="34" charset="-120"/>
              </a:rPr>
              <a:t>Expertise for demanding jobs</a:t>
            </a:r>
            <a:endParaRPr lang="en-US" sz="3400" dirty="0"/>
          </a:p>
        </p:txBody>
      </p:sp>
      <p:sp>
        <p:nvSpPr>
          <p:cNvPr id="4" name="A2|glass card"/>
          <p:cNvSpPr/>
          <p:nvPr/>
        </p:nvSpPr>
        <p:spPr>
          <a:xfrm>
            <a:off x="4754880" y="1965960"/>
            <a:ext cx="3291840" cy="1261872"/>
          </a:xfrm>
          <a:prstGeom prst="roundRect">
            <a:avLst>
              <a:gd name="adj" fmla="val 13043"/>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5" name="A2|icon" descr="preencoded.png">    </p:cNvPr>
          <p:cNvPicPr>
            <a:picLocks noChangeAspect="1"/>
          </p:cNvPicPr>
          <p:nvPr/>
        </p:nvPicPr>
        <p:blipFill>
          <a:blip r:embed="rId2"/>
          <a:stretch>
            <a:fillRect/>
          </a:stretch>
        </p:blipFill>
        <p:spPr>
          <a:xfrm>
            <a:off x="4956048" y="2240280"/>
            <a:ext cx="658368" cy="658368"/>
          </a:xfrm>
          <a:prstGeom prst="rect">
            <a:avLst/>
          </a:prstGeom>
        </p:spPr>
      </p:pic>
      <p:sp>
        <p:nvSpPr>
          <p:cNvPr id="6" name="A2|text"/>
          <p:cNvSpPr txBox="1"/>
          <p:nvPr/>
        </p:nvSpPr>
        <p:spPr>
          <a:xfrm>
            <a:off x="5806440" y="2103120"/>
            <a:ext cx="2103120" cy="987552"/>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Facade &amp; window</a:t>
            </a:r>
            <a:endParaRPr lang="en-US" sz="1300" dirty="0"/>
          </a:p>
          <a:p>
            <a:pPr indent="0" marL="0">
              <a:buNone/>
            </a:pPr>
            <a:r>
              <a:rPr lang="en-US" sz="1050" dirty="0">
                <a:solidFill>
                  <a:schemeClr val="accent5"/>
                </a:solidFill>
                <a:latin typeface="Poppins" pitchFamily="34" charset="0"/>
                <a:ea typeface="Poppins" pitchFamily="34" charset="-122"/>
                <a:cs typeface="Poppins" pitchFamily="34" charset="-120"/>
              </a:rPr>
              <a:t>Spotless exteriors and streak-free glass.</a:t>
            </a:r>
            <a:endParaRPr lang="en-US" sz="1300" dirty="0"/>
          </a:p>
        </p:txBody>
      </p:sp>
      <p:sp>
        <p:nvSpPr>
          <p:cNvPr id="7" name="A3|glass card"/>
          <p:cNvSpPr/>
          <p:nvPr/>
        </p:nvSpPr>
        <p:spPr>
          <a:xfrm>
            <a:off x="8229600" y="1965960"/>
            <a:ext cx="3291840" cy="1261872"/>
          </a:xfrm>
          <a:prstGeom prst="roundRect">
            <a:avLst>
              <a:gd name="adj" fmla="val 13043"/>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8" name="A3|icon" descr="preencoded.png">    </p:cNvPr>
          <p:cNvPicPr>
            <a:picLocks noChangeAspect="1"/>
          </p:cNvPicPr>
          <p:nvPr/>
        </p:nvPicPr>
        <p:blipFill>
          <a:blip r:embed="rId3"/>
          <a:stretch>
            <a:fillRect/>
          </a:stretch>
        </p:blipFill>
        <p:spPr>
          <a:xfrm>
            <a:off x="8430768" y="2240280"/>
            <a:ext cx="658368" cy="658368"/>
          </a:xfrm>
          <a:prstGeom prst="rect">
            <a:avLst/>
          </a:prstGeom>
        </p:spPr>
      </p:pic>
      <p:sp>
        <p:nvSpPr>
          <p:cNvPr id="9" name="A3|text"/>
          <p:cNvSpPr txBox="1"/>
          <p:nvPr/>
        </p:nvSpPr>
        <p:spPr>
          <a:xfrm>
            <a:off x="9281160" y="2103120"/>
            <a:ext cx="2103120" cy="987552"/>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Pest control</a:t>
            </a:r>
            <a:endParaRPr lang="en-US" sz="1300" dirty="0"/>
          </a:p>
          <a:p>
            <a:pPr indent="0" marL="0">
              <a:buNone/>
            </a:pPr>
            <a:r>
              <a:rPr lang="en-US" sz="1050" dirty="0">
                <a:solidFill>
                  <a:schemeClr val="accent5"/>
                </a:solidFill>
                <a:latin typeface="Poppins" pitchFamily="34" charset="0"/>
                <a:ea typeface="Poppins" pitchFamily="34" charset="-122"/>
                <a:cs typeface="Poppins" pitchFamily="34" charset="-120"/>
              </a:rPr>
              <a:t>Safe, eco-friendly protection against pests.</a:t>
            </a:r>
            <a:endParaRPr lang="en-US" sz="1300" dirty="0"/>
          </a:p>
        </p:txBody>
      </p:sp>
      <p:sp>
        <p:nvSpPr>
          <p:cNvPr id="10" name="A4|glass card"/>
          <p:cNvSpPr/>
          <p:nvPr/>
        </p:nvSpPr>
        <p:spPr>
          <a:xfrm>
            <a:off x="4754880" y="3383280"/>
            <a:ext cx="3291840" cy="1261872"/>
          </a:xfrm>
          <a:prstGeom prst="roundRect">
            <a:avLst>
              <a:gd name="adj" fmla="val 13043"/>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1" name="A4|icon" descr="preencoded.png">    </p:cNvPr>
          <p:cNvPicPr>
            <a:picLocks noChangeAspect="1"/>
          </p:cNvPicPr>
          <p:nvPr/>
        </p:nvPicPr>
        <p:blipFill>
          <a:blip r:embed="rId4"/>
          <a:stretch>
            <a:fillRect/>
          </a:stretch>
        </p:blipFill>
        <p:spPr>
          <a:xfrm>
            <a:off x="4956048" y="3657600"/>
            <a:ext cx="658368" cy="658368"/>
          </a:xfrm>
          <a:prstGeom prst="rect">
            <a:avLst/>
          </a:prstGeom>
        </p:spPr>
      </p:pic>
      <p:sp>
        <p:nvSpPr>
          <p:cNvPr id="12" name="A4|text"/>
          <p:cNvSpPr txBox="1"/>
          <p:nvPr/>
        </p:nvSpPr>
        <p:spPr>
          <a:xfrm>
            <a:off x="5806440" y="3520440"/>
            <a:ext cx="2103120" cy="987552"/>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Industrial cleaning</a:t>
            </a:r>
            <a:endParaRPr lang="en-US" sz="1300" dirty="0"/>
          </a:p>
          <a:p>
            <a:pPr indent="0" marL="0">
              <a:buNone/>
            </a:pPr>
            <a:r>
              <a:rPr lang="en-US" sz="1050" dirty="0">
                <a:solidFill>
                  <a:schemeClr val="accent5"/>
                </a:solidFill>
                <a:latin typeface="Poppins" pitchFamily="34" charset="0"/>
                <a:ea typeface="Poppins" pitchFamily="34" charset="-122"/>
                <a:cs typeface="Poppins" pitchFamily="34" charset="-120"/>
              </a:rPr>
              <a:t>Heavy-duty cleaning for factories &amp; warehouses.</a:t>
            </a:r>
            <a:endParaRPr lang="en-US" sz="1300" dirty="0"/>
          </a:p>
        </p:txBody>
      </p:sp>
      <p:sp>
        <p:nvSpPr>
          <p:cNvPr id="13" name="A5|glass card"/>
          <p:cNvSpPr/>
          <p:nvPr/>
        </p:nvSpPr>
        <p:spPr>
          <a:xfrm>
            <a:off x="8229600" y="3383280"/>
            <a:ext cx="3291840" cy="1261872"/>
          </a:xfrm>
          <a:prstGeom prst="roundRect">
            <a:avLst>
              <a:gd name="adj" fmla="val 13043"/>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4" name="A5|icon" descr="preencoded.png">    </p:cNvPr>
          <p:cNvPicPr>
            <a:picLocks noChangeAspect="1"/>
          </p:cNvPicPr>
          <p:nvPr/>
        </p:nvPicPr>
        <p:blipFill>
          <a:blip r:embed="rId5"/>
          <a:stretch>
            <a:fillRect/>
          </a:stretch>
        </p:blipFill>
        <p:spPr>
          <a:xfrm>
            <a:off x="8430768" y="3657600"/>
            <a:ext cx="658368" cy="658368"/>
          </a:xfrm>
          <a:prstGeom prst="rect">
            <a:avLst/>
          </a:prstGeom>
        </p:spPr>
      </p:pic>
      <p:sp>
        <p:nvSpPr>
          <p:cNvPr id="15" name="A5|text"/>
          <p:cNvSpPr txBox="1"/>
          <p:nvPr/>
        </p:nvSpPr>
        <p:spPr>
          <a:xfrm>
            <a:off x="9281160" y="3520440"/>
            <a:ext cx="2103120" cy="987552"/>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Sanitisation</a:t>
            </a:r>
            <a:endParaRPr lang="en-US" sz="1300" dirty="0"/>
          </a:p>
          <a:p>
            <a:pPr indent="0" marL="0">
              <a:buNone/>
            </a:pPr>
            <a:r>
              <a:rPr lang="en-US" sz="1050" dirty="0">
                <a:solidFill>
                  <a:schemeClr val="accent5"/>
                </a:solidFill>
                <a:latin typeface="Poppins" pitchFamily="34" charset="0"/>
                <a:ea typeface="Poppins" pitchFamily="34" charset="-122"/>
                <a:cs typeface="Poppins" pitchFamily="34" charset="-120"/>
              </a:rPr>
              <a:t>Disinfection for safe, germ-free spaces.</a:t>
            </a:r>
            <a:endParaRPr lang="en-US" sz="1300" dirty="0"/>
          </a:p>
        </p:txBody>
      </p:sp>
      <p:sp>
        <p:nvSpPr>
          <p:cNvPr id="16" name="A6|glass card"/>
          <p:cNvSpPr/>
          <p:nvPr/>
        </p:nvSpPr>
        <p:spPr>
          <a:xfrm>
            <a:off x="4754880" y="4800600"/>
            <a:ext cx="3291840" cy="1261872"/>
          </a:xfrm>
          <a:prstGeom prst="roundRect">
            <a:avLst>
              <a:gd name="adj" fmla="val 13043"/>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7" name="A6|icon" descr="preencoded.png">    </p:cNvPr>
          <p:cNvPicPr>
            <a:picLocks noChangeAspect="1"/>
          </p:cNvPicPr>
          <p:nvPr/>
        </p:nvPicPr>
        <p:blipFill>
          <a:blip r:embed="rId6"/>
          <a:stretch>
            <a:fillRect/>
          </a:stretch>
        </p:blipFill>
        <p:spPr>
          <a:xfrm>
            <a:off x="4956048" y="5074920"/>
            <a:ext cx="658368" cy="658368"/>
          </a:xfrm>
          <a:prstGeom prst="rect">
            <a:avLst/>
          </a:prstGeom>
        </p:spPr>
      </p:pic>
      <p:sp>
        <p:nvSpPr>
          <p:cNvPr id="18" name="A6|text"/>
          <p:cNvSpPr txBox="1"/>
          <p:nvPr/>
        </p:nvSpPr>
        <p:spPr>
          <a:xfrm>
            <a:off x="5806440" y="4937760"/>
            <a:ext cx="2103120" cy="987552"/>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Post-construction</a:t>
            </a:r>
            <a:endParaRPr lang="en-US" sz="1300" dirty="0"/>
          </a:p>
          <a:p>
            <a:pPr indent="0" marL="0">
              <a:buNone/>
            </a:pPr>
            <a:r>
              <a:rPr lang="en-US" sz="1050" dirty="0">
                <a:solidFill>
                  <a:schemeClr val="accent5"/>
                </a:solidFill>
                <a:latin typeface="Poppins" pitchFamily="34" charset="0"/>
                <a:ea typeface="Poppins" pitchFamily="34" charset="-122"/>
                <a:cs typeface="Poppins" pitchFamily="34" charset="-120"/>
              </a:rPr>
              <a:t>Dust, paint and debris removal after works.</a:t>
            </a:r>
            <a:endParaRPr lang="en-US" sz="1300" dirty="0"/>
          </a:p>
        </p:txBody>
      </p:sp>
      <p:sp>
        <p:nvSpPr>
          <p:cNvPr id="19" name="A7|glass card"/>
          <p:cNvSpPr/>
          <p:nvPr/>
        </p:nvSpPr>
        <p:spPr>
          <a:xfrm>
            <a:off x="8229600" y="4800600"/>
            <a:ext cx="3291840" cy="1261872"/>
          </a:xfrm>
          <a:prstGeom prst="roundRect">
            <a:avLst>
              <a:gd name="adj" fmla="val 13043"/>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20" name="A7|icon" descr="preencoded.png">    </p:cNvPr>
          <p:cNvPicPr>
            <a:picLocks noChangeAspect="1"/>
          </p:cNvPicPr>
          <p:nvPr/>
        </p:nvPicPr>
        <p:blipFill>
          <a:blip r:embed="rId7"/>
          <a:stretch>
            <a:fillRect/>
          </a:stretch>
        </p:blipFill>
        <p:spPr>
          <a:xfrm>
            <a:off x="8430768" y="5074920"/>
            <a:ext cx="658368" cy="658368"/>
          </a:xfrm>
          <a:prstGeom prst="rect">
            <a:avLst/>
          </a:prstGeom>
        </p:spPr>
      </p:pic>
      <p:sp>
        <p:nvSpPr>
          <p:cNvPr id="21" name="A7|text"/>
          <p:cNvSpPr txBox="1"/>
          <p:nvPr/>
        </p:nvSpPr>
        <p:spPr>
          <a:xfrm>
            <a:off x="9281160" y="4937760"/>
            <a:ext cx="2103120" cy="987552"/>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High-level cleaning</a:t>
            </a:r>
            <a:endParaRPr lang="en-US" sz="1300" dirty="0"/>
          </a:p>
          <a:p>
            <a:pPr indent="0" marL="0">
              <a:buNone/>
            </a:pPr>
            <a:r>
              <a:rPr lang="en-US" sz="1050" dirty="0">
                <a:solidFill>
                  <a:schemeClr val="accent5"/>
                </a:solidFill>
                <a:latin typeface="Poppins" pitchFamily="34" charset="0"/>
                <a:ea typeface="Poppins" pitchFamily="34" charset="-122"/>
                <a:cs typeface="Poppins" pitchFamily="34" charset="-120"/>
              </a:rPr>
              <a:t>Ceilings, lights and hard-to-reach areas.</a:t>
            </a:r>
            <a:endParaRPr lang="en-US" sz="1300" dirty="0"/>
          </a:p>
        </p:txBody>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13</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18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18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18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36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nodeType="withEffect">
                                  <p:stCondLst>
                                    <p:cond delay="36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36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54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nodeType="withEffect">
                                  <p:stCondLst>
                                    <p:cond delay="54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54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grpId="0" nodeType="withEffect">
                                  <p:stCondLst>
                                    <p:cond delay="72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nodeType="withEffect">
                                  <p:stCondLst>
                                    <p:cond delay="72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72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600"/>
                                        <p:tgtEl>
                                          <p:spTgt spid="15"/>
                                        </p:tgtEl>
                                      </p:cBhvr>
                                    </p:animEffect>
                                    <p:anim calcmode="lin" valueType="num">
                                      <p:cBhvr additive="base">
                                        <p:cTn id="60" dur="600" fill="hold"/>
                                        <p:tgtEl>
                                          <p:spTgt spid="15"/>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90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600"/>
                                        <p:tgtEl>
                                          <p:spTgt spid="16"/>
                                        </p:tgtEl>
                                      </p:cBhvr>
                                    </p:animEffect>
                                    <p:anim calcmode="lin" valueType="num">
                                      <p:cBhvr additive="base">
                                        <p:cTn id="64" dur="600" fill="hold"/>
                                        <p:tgtEl>
                                          <p:spTgt spid="16"/>
                                        </p:tgtEl>
                                        <p:attrNameLst>
                                          <p:attrName>ppt_y</p:attrName>
                                        </p:attrNameLst>
                                      </p:cBhvr>
                                      <p:tavLst>
                                        <p:tav tm="0">
                                          <p:val>
                                            <p:strVal val="#ppt_y+0.03"/>
                                          </p:val>
                                        </p:tav>
                                        <p:tav tm="100000">
                                          <p:val>
                                            <p:strVal val="#ppt_y"/>
                                          </p:val>
                                        </p:tav>
                                      </p:tavLst>
                                    </p:anim>
                                  </p:childTnLst>
                                </p:cTn>
                              </p:par>
                              <p:par>
                                <p:cTn id="65" presetID="10" presetClass="entr" presetSubtype="0" fill="hold" nodeType="withEffect">
                                  <p:stCondLst>
                                    <p:cond delay="90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600"/>
                                        <p:tgtEl>
                                          <p:spTgt spid="17"/>
                                        </p:tgtEl>
                                      </p:cBhvr>
                                    </p:animEffect>
                                    <p:anim calcmode="lin" valueType="num">
                                      <p:cBhvr additive="base">
                                        <p:cTn id="68" dur="600" fill="hold"/>
                                        <p:tgtEl>
                                          <p:spTgt spid="17"/>
                                        </p:tgtEl>
                                        <p:attrNameLst>
                                          <p:attrName>ppt_y</p:attrName>
                                        </p:attrNameLst>
                                      </p:cBhvr>
                                      <p:tavLst>
                                        <p:tav tm="0">
                                          <p:val>
                                            <p:strVal val="#ppt_y+0.03"/>
                                          </p:val>
                                        </p:tav>
                                        <p:tav tm="100000">
                                          <p:val>
                                            <p:strVal val="#ppt_y"/>
                                          </p:val>
                                        </p:tav>
                                      </p:tavLst>
                                    </p:anim>
                                  </p:childTnLst>
                                </p:cTn>
                              </p:par>
                              <p:par>
                                <p:cTn id="69" presetID="10" presetClass="entr" presetSubtype="0" fill="hold" grpId="0" nodeType="withEffect">
                                  <p:stCondLst>
                                    <p:cond delay="90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600"/>
                                        <p:tgtEl>
                                          <p:spTgt spid="18"/>
                                        </p:tgtEl>
                                      </p:cBhvr>
                                    </p:animEffect>
                                    <p:anim calcmode="lin" valueType="num">
                                      <p:cBhvr additive="base">
                                        <p:cTn id="72" dur="600" fill="hold"/>
                                        <p:tgtEl>
                                          <p:spTgt spid="18"/>
                                        </p:tgtEl>
                                        <p:attrNameLst>
                                          <p:attrName>ppt_y</p:attrName>
                                        </p:attrNameLst>
                                      </p:cBhvr>
                                      <p:tavLst>
                                        <p:tav tm="0">
                                          <p:val>
                                            <p:strVal val="#ppt_y+0.03"/>
                                          </p:val>
                                        </p:tav>
                                        <p:tav tm="100000">
                                          <p:val>
                                            <p:strVal val="#ppt_y"/>
                                          </p:val>
                                        </p:tav>
                                      </p:tavLst>
                                    </p:anim>
                                  </p:childTnLst>
                                </p:cTn>
                              </p:par>
                              <p:par>
                                <p:cTn id="73" presetID="10" presetClass="entr" presetSubtype="0" fill="hold" grpId="0" nodeType="withEffect">
                                  <p:stCondLst>
                                    <p:cond delay="108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600"/>
                                        <p:tgtEl>
                                          <p:spTgt spid="19"/>
                                        </p:tgtEl>
                                      </p:cBhvr>
                                    </p:animEffect>
                                    <p:anim calcmode="lin" valueType="num">
                                      <p:cBhvr additive="base">
                                        <p:cTn id="76" dur="600" fill="hold"/>
                                        <p:tgtEl>
                                          <p:spTgt spid="19"/>
                                        </p:tgtEl>
                                        <p:attrNameLst>
                                          <p:attrName>ppt_y</p:attrName>
                                        </p:attrNameLst>
                                      </p:cBhvr>
                                      <p:tavLst>
                                        <p:tav tm="0">
                                          <p:val>
                                            <p:strVal val="#ppt_y+0.03"/>
                                          </p:val>
                                        </p:tav>
                                        <p:tav tm="100000">
                                          <p:val>
                                            <p:strVal val="#ppt_y"/>
                                          </p:val>
                                        </p:tav>
                                      </p:tavLst>
                                    </p:anim>
                                  </p:childTnLst>
                                </p:cTn>
                              </p:par>
                              <p:par>
                                <p:cTn id="77" presetID="10" presetClass="entr" presetSubtype="0" fill="hold" nodeType="withEffect">
                                  <p:stCondLst>
                                    <p:cond delay="108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600"/>
                                        <p:tgtEl>
                                          <p:spTgt spid="20"/>
                                        </p:tgtEl>
                                      </p:cBhvr>
                                    </p:animEffect>
                                    <p:anim calcmode="lin" valueType="num">
                                      <p:cBhvr additive="base">
                                        <p:cTn id="80" dur="600" fill="hold"/>
                                        <p:tgtEl>
                                          <p:spTgt spid="20"/>
                                        </p:tgtEl>
                                        <p:attrNameLst>
                                          <p:attrName>ppt_y</p:attrName>
                                        </p:attrNameLst>
                                      </p:cBhvr>
                                      <p:tavLst>
                                        <p:tav tm="0">
                                          <p:val>
                                            <p:strVal val="#ppt_y+0.03"/>
                                          </p:val>
                                        </p:tav>
                                        <p:tav tm="100000">
                                          <p:val>
                                            <p:strVal val="#ppt_y"/>
                                          </p:val>
                                        </p:tav>
                                      </p:tavLst>
                                    </p:anim>
                                  </p:childTnLst>
                                </p:cTn>
                              </p:par>
                              <p:par>
                                <p:cTn id="81" presetID="10" presetClass="entr" presetSubtype="0" fill="hold" grpId="0" nodeType="withEffect">
                                  <p:stCondLst>
                                    <p:cond delay="108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600"/>
                                        <p:tgtEl>
                                          <p:spTgt spid="21"/>
                                        </p:tgtEl>
                                      </p:cBhvr>
                                    </p:animEffect>
                                    <p:anim calcmode="lin" valueType="num">
                                      <p:cBhvr additive="base">
                                        <p:cTn id="84" dur="600" fill="hold"/>
                                        <p:tgtEl>
                                          <p:spTgt spid="21"/>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9" grpId="0" animBg="1"/>
      <p:bldP spid="10" grpId="0" animBg="1"/>
      <p:bldP spid="12" grpId="0" animBg="1"/>
      <p:bldP spid="13" grpId="0" animBg="1"/>
      <p:bldP spid="15" grpId="0" animBg="1"/>
      <p:bldP spid="16" grpId="0" animBg="1"/>
      <p:bldP spid="18" grpId="0" animBg="1"/>
      <p:bldP spid="19" grpId="0"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1|eyebrow"/>
          <p:cNvSpPr txBox="1"/>
          <p:nvPr/>
        </p:nvSpPr>
        <p:spPr>
          <a:xfrm>
            <a:off x="640080" y="502920"/>
            <a:ext cx="658368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FACADE &amp; ROPE ACCESS</a:t>
            </a:r>
            <a:endParaRPr lang="en-US" sz="1050" dirty="0"/>
          </a:p>
        </p:txBody>
      </p:sp>
      <p:sp>
        <p:nvSpPr>
          <p:cNvPr id="3" name="A1|title"/>
          <p:cNvSpPr txBox="1"/>
          <p:nvPr/>
        </p:nvSpPr>
        <p:spPr>
          <a:xfrm>
            <a:off x="640080" y="832104"/>
            <a:ext cx="6583680" cy="1143000"/>
          </a:xfrm>
          <a:prstGeom prst="rect">
            <a:avLst/>
          </a:prstGeom>
          <a:noFill/>
          <a:ln/>
        </p:spPr>
        <p:txBody>
          <a:bodyPr wrap="square" lIns="0" tIns="0" rIns="0" bIns="0" rtlCol="0" anchor="t"/>
          <a:lstStyle/>
          <a:p>
            <a:pPr indent="0" marL="0">
              <a:lnSpc>
                <a:spcPct val="95000"/>
              </a:lnSpc>
              <a:buNone/>
            </a:pPr>
            <a:r>
              <a:rPr lang="en-US" sz="3200" b="1" dirty="0">
                <a:solidFill>
                  <a:schemeClr val="tx1"/>
                </a:solidFill>
                <a:latin typeface="Poppins" pitchFamily="34" charset="0"/>
                <a:ea typeface="Poppins" pitchFamily="34" charset="-122"/>
                <a:cs typeface="Poppins" pitchFamily="34" charset="-120"/>
              </a:rPr>
              <a:t>IRATA-certified facade cleaning</a:t>
            </a:r>
            <a:endParaRPr lang="en-US" sz="3200" dirty="0"/>
          </a:p>
        </p:txBody>
      </p:sp>
      <p:sp>
        <p:nvSpPr>
          <p:cNvPr id="4" name="A2|intro"/>
          <p:cNvSpPr txBox="1"/>
          <p:nvPr/>
        </p:nvSpPr>
        <p:spPr>
          <a:xfrm>
            <a:off x="640080" y="2011680"/>
            <a:ext cx="5852160" cy="1188720"/>
          </a:xfrm>
          <a:prstGeom prst="rect">
            <a:avLst/>
          </a:prstGeom>
          <a:noFill/>
          <a:ln/>
        </p:spPr>
        <p:txBody>
          <a:bodyPr wrap="square" lIns="0" tIns="0" rIns="0" bIns="0" rtlCol="0" anchor="t"/>
          <a:lstStyle/>
          <a:p>
            <a:pPr indent="0" marL="0">
              <a:lnSpc>
                <a:spcPct val="120000"/>
              </a:lnSpc>
              <a:buNone/>
            </a:pPr>
            <a:r>
              <a:rPr lang="en-US" sz="1250" dirty="0">
                <a:solidFill>
                  <a:schemeClr val="accent5"/>
                </a:solidFill>
                <a:latin typeface="Poppins" pitchFamily="34" charset="0"/>
                <a:ea typeface="Poppins" pitchFamily="34" charset="-122"/>
                <a:cs typeface="Poppins" pitchFamily="34" charset="-120"/>
              </a:rPr>
              <a:t>Humidity, coastal salt and dust mean Oman's buildings need professional care. Rope access lets our team reach difficult areas with precision and minimal disruption — the safest, most cost-effective method for high-rise cleaning.</a:t>
            </a:r>
            <a:endParaRPr lang="en-US" sz="1250" dirty="0"/>
          </a:p>
        </p:txBody>
      </p:sp>
      <p:sp>
        <p:nvSpPr>
          <p:cNvPr id="5" name="A3|list card"/>
          <p:cNvSpPr/>
          <p:nvPr/>
        </p:nvSpPr>
        <p:spPr>
          <a:xfrm>
            <a:off x="640080" y="3383280"/>
            <a:ext cx="2880360" cy="2606040"/>
          </a:xfrm>
          <a:prstGeom prst="roundRect">
            <a:avLst>
              <a:gd name="adj" fmla="val 6316"/>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6" name="A3|icon" descr="preencoded.png">    </p:cNvPr>
          <p:cNvPicPr>
            <a:picLocks noChangeAspect="1"/>
          </p:cNvPicPr>
          <p:nvPr/>
        </p:nvPicPr>
        <p:blipFill>
          <a:blip r:embed="rId2"/>
          <a:stretch>
            <a:fillRect/>
          </a:stretch>
        </p:blipFill>
        <p:spPr>
          <a:xfrm>
            <a:off x="841248" y="3566160"/>
            <a:ext cx="457200" cy="457200"/>
          </a:xfrm>
          <a:prstGeom prst="rect">
            <a:avLst/>
          </a:prstGeom>
        </p:spPr>
      </p:pic>
      <p:sp>
        <p:nvSpPr>
          <p:cNvPr id="7" name="A3|list title"/>
          <p:cNvSpPr txBox="1"/>
          <p:nvPr/>
        </p:nvSpPr>
        <p:spPr>
          <a:xfrm>
            <a:off x="1417320" y="3566160"/>
            <a:ext cx="2011680" cy="457200"/>
          </a:xfrm>
          <a:prstGeom prst="rect">
            <a:avLst/>
          </a:prstGeom>
          <a:noFill/>
          <a:ln/>
        </p:spPr>
        <p:txBody>
          <a:bodyPr wrap="square" lIns="0" tIns="0" rIns="0" bIns="0" rtlCol="0" anchor="ctr"/>
          <a:lstStyle/>
          <a:p>
            <a:pPr indent="0" marL="0">
              <a:buNone/>
            </a:pPr>
            <a:r>
              <a:rPr lang="en-US" sz="1400" b="1" dirty="0">
                <a:solidFill>
                  <a:schemeClr val="accent1"/>
                </a:solidFill>
                <a:latin typeface="Poppins" pitchFamily="34" charset="0"/>
                <a:ea typeface="Poppins" pitchFamily="34" charset="-122"/>
                <a:cs typeface="Poppins" pitchFamily="34" charset="-120"/>
              </a:rPr>
              <a:t>What we do</a:t>
            </a:r>
            <a:endParaRPr lang="en-US" sz="1400" dirty="0"/>
          </a:p>
        </p:txBody>
      </p:sp>
      <p:sp>
        <p:nvSpPr>
          <p:cNvPr id="8" name="A3|list"/>
          <p:cNvSpPr txBox="1"/>
          <p:nvPr/>
        </p:nvSpPr>
        <p:spPr>
          <a:xfrm>
            <a:off x="841248" y="4160520"/>
            <a:ext cx="2560320" cy="1737360"/>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latin typeface="Poppins" pitchFamily="34" charset="0"/>
                <a:ea typeface="Poppins" pitchFamily="34" charset="-122"/>
                <a:cs typeface="Poppins" pitchFamily="34" charset="-120"/>
              </a:rPr>
              <a:t>High-rise glass &amp; window cleaning</a:t>
            </a:r>
            <a:endParaRPr lang="en-US" sz="1050" dirty="0"/>
          </a:p>
          <a:p>
            <a:pPr marL="152400" indent="-152400">
              <a:spcAft>
                <a:spcPts val="500"/>
              </a:spcAft>
              <a:buSzPct val="100000"/>
              <a:buChar char="•"/>
            </a:pPr>
            <a:r>
              <a:rPr lang="en-US" sz="1050" dirty="0">
                <a:solidFill>
                  <a:schemeClr val="tx1"/>
                </a:solidFill>
                <a:latin typeface="Poppins" pitchFamily="34" charset="0"/>
                <a:ea typeface="Poppins" pitchFamily="34" charset="-122"/>
                <a:cs typeface="Poppins" pitchFamily="34" charset="-120"/>
              </a:rPr>
              <a:t>Cladding &amp; ACP panel cleaning</a:t>
            </a:r>
            <a:endParaRPr lang="en-US" sz="1050" dirty="0"/>
          </a:p>
          <a:p>
            <a:pPr marL="152400" indent="-152400">
              <a:spcAft>
                <a:spcPts val="500"/>
              </a:spcAft>
              <a:buSzPct val="100000"/>
              <a:buChar char="•"/>
            </a:pPr>
            <a:r>
              <a:rPr lang="en-US" sz="1050" dirty="0">
                <a:solidFill>
                  <a:schemeClr val="tx1"/>
                </a:solidFill>
                <a:latin typeface="Poppins" pitchFamily="34" charset="0"/>
                <a:ea typeface="Poppins" pitchFamily="34" charset="-122"/>
                <a:cs typeface="Poppins" pitchFamily="34" charset="-120"/>
              </a:rPr>
              <a:t>High-pressure exterior washing</a:t>
            </a:r>
            <a:endParaRPr lang="en-US" sz="1050" dirty="0"/>
          </a:p>
          <a:p>
            <a:pPr marL="152400" indent="-152400">
              <a:spcAft>
                <a:spcPts val="500"/>
              </a:spcAft>
              <a:buSzPct val="100000"/>
              <a:buChar char="•"/>
            </a:pPr>
            <a:r>
              <a:rPr lang="en-US" sz="1050" dirty="0">
                <a:solidFill>
                  <a:schemeClr val="tx1"/>
                </a:solidFill>
                <a:latin typeface="Poppins" pitchFamily="34" charset="0"/>
                <a:ea typeface="Poppins" pitchFamily="34" charset="-122"/>
                <a:cs typeface="Poppins" pitchFamily="34" charset="-120"/>
              </a:rPr>
              <a:t>Post-construction facade restoration</a:t>
            </a:r>
            <a:endParaRPr lang="en-US" sz="1050" dirty="0"/>
          </a:p>
        </p:txBody>
      </p:sp>
      <p:sp>
        <p:nvSpPr>
          <p:cNvPr id="9" name="A4|list card"/>
          <p:cNvSpPr/>
          <p:nvPr/>
        </p:nvSpPr>
        <p:spPr>
          <a:xfrm>
            <a:off x="3703320" y="3383280"/>
            <a:ext cx="2880360" cy="2606040"/>
          </a:xfrm>
          <a:prstGeom prst="roundRect">
            <a:avLst>
              <a:gd name="adj" fmla="val 6316"/>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0" name="A4|icon" descr="preencoded.png">    </p:cNvPr>
          <p:cNvPicPr>
            <a:picLocks noChangeAspect="1"/>
          </p:cNvPicPr>
          <p:nvPr/>
        </p:nvPicPr>
        <p:blipFill>
          <a:blip r:embed="rId3"/>
          <a:stretch>
            <a:fillRect/>
          </a:stretch>
        </p:blipFill>
        <p:spPr>
          <a:xfrm>
            <a:off x="3904488" y="3566160"/>
            <a:ext cx="457200" cy="457200"/>
          </a:xfrm>
          <a:prstGeom prst="rect">
            <a:avLst/>
          </a:prstGeom>
        </p:spPr>
      </p:pic>
      <p:sp>
        <p:nvSpPr>
          <p:cNvPr id="11" name="A4|list title"/>
          <p:cNvSpPr txBox="1"/>
          <p:nvPr/>
        </p:nvSpPr>
        <p:spPr>
          <a:xfrm>
            <a:off x="4480560" y="3566160"/>
            <a:ext cx="2011680" cy="457200"/>
          </a:xfrm>
          <a:prstGeom prst="rect">
            <a:avLst/>
          </a:prstGeom>
          <a:noFill/>
          <a:ln/>
        </p:spPr>
        <p:txBody>
          <a:bodyPr wrap="square" lIns="0" tIns="0" rIns="0" bIns="0" rtlCol="0" anchor="ctr"/>
          <a:lstStyle/>
          <a:p>
            <a:pPr indent="0" marL="0">
              <a:buNone/>
            </a:pPr>
            <a:r>
              <a:rPr lang="en-US" sz="1400" b="1" dirty="0">
                <a:solidFill>
                  <a:schemeClr val="accent1"/>
                </a:solidFill>
                <a:latin typeface="Poppins" pitchFamily="34" charset="0"/>
                <a:ea typeface="Poppins" pitchFamily="34" charset="-122"/>
                <a:cs typeface="Poppins" pitchFamily="34" charset="-120"/>
              </a:rPr>
              <a:t>Why MMT</a:t>
            </a:r>
            <a:endParaRPr lang="en-US" sz="1400" dirty="0"/>
          </a:p>
        </p:txBody>
      </p:sp>
      <p:sp>
        <p:nvSpPr>
          <p:cNvPr id="12" name="A4|list"/>
          <p:cNvSpPr txBox="1"/>
          <p:nvPr/>
        </p:nvSpPr>
        <p:spPr>
          <a:xfrm>
            <a:off x="3904488" y="4160520"/>
            <a:ext cx="2560320" cy="1737360"/>
          </a:xfrm>
          <a:prstGeom prst="rect">
            <a:avLst/>
          </a:prstGeom>
          <a:noFill/>
          <a:ln/>
        </p:spPr>
        <p:txBody>
          <a:bodyPr wrap="square" lIns="0" tIns="0" rIns="0" bIns="0" rtlCol="0" anchor="t"/>
          <a:lstStyle/>
          <a:p>
            <a:pPr marL="152400" indent="-152400">
              <a:spcAft>
                <a:spcPts val="500"/>
              </a:spcAft>
              <a:buSzPct val="100000"/>
              <a:buChar char="•"/>
            </a:pPr>
            <a:r>
              <a:rPr lang="en-US" sz="1050" dirty="0">
                <a:solidFill>
                  <a:schemeClr val="tx1"/>
                </a:solidFill>
                <a:latin typeface="Poppins" pitchFamily="34" charset="0"/>
                <a:ea typeface="Poppins" pitchFamily="34" charset="-122"/>
                <a:cs typeface="Poppins" pitchFamily="34" charset="-120"/>
              </a:rPr>
              <a:t>IRATA-certified rope access team</a:t>
            </a:r>
            <a:endParaRPr lang="en-US" sz="1050" dirty="0"/>
          </a:p>
          <a:p>
            <a:pPr marL="152400" indent="-152400">
              <a:spcAft>
                <a:spcPts val="500"/>
              </a:spcAft>
              <a:buSzPct val="100000"/>
              <a:buChar char="•"/>
            </a:pPr>
            <a:r>
              <a:rPr lang="en-US" sz="1050" dirty="0">
                <a:solidFill>
                  <a:schemeClr val="tx1"/>
                </a:solidFill>
                <a:latin typeface="Poppins" pitchFamily="34" charset="0"/>
                <a:ea typeface="Poppins" pitchFamily="34" charset="-122"/>
                <a:cs typeface="Poppins" pitchFamily="34" charset="-120"/>
              </a:rPr>
              <a:t>Risk-controlled, high-safety work</a:t>
            </a:r>
            <a:endParaRPr lang="en-US" sz="1050" dirty="0"/>
          </a:p>
          <a:p>
            <a:pPr marL="152400" indent="-152400">
              <a:spcAft>
                <a:spcPts val="500"/>
              </a:spcAft>
              <a:buSzPct val="100000"/>
              <a:buChar char="•"/>
            </a:pPr>
            <a:r>
              <a:rPr lang="en-US" sz="1050" dirty="0">
                <a:solidFill>
                  <a:schemeClr val="tx1"/>
                </a:solidFill>
                <a:latin typeface="Poppins" pitchFamily="34" charset="0"/>
                <a:ea typeface="Poppins" pitchFamily="34" charset="-122"/>
                <a:cs typeface="Poppins" pitchFamily="34" charset="-120"/>
              </a:rPr>
              <a:t>Expertise in Oman's climate</a:t>
            </a:r>
            <a:endParaRPr lang="en-US" sz="1050" dirty="0"/>
          </a:p>
          <a:p>
            <a:pPr marL="152400" indent="-152400">
              <a:spcAft>
                <a:spcPts val="500"/>
              </a:spcAft>
              <a:buSzPct val="100000"/>
              <a:buChar char="•"/>
            </a:pPr>
            <a:r>
              <a:rPr lang="en-US" sz="1050" dirty="0">
                <a:solidFill>
                  <a:schemeClr val="tx1"/>
                </a:solidFill>
                <a:latin typeface="Poppins" pitchFamily="34" charset="0"/>
                <a:ea typeface="Poppins" pitchFamily="34" charset="-122"/>
                <a:cs typeface="Poppins" pitchFamily="34" charset="-120"/>
              </a:rPr>
              <a:t>Advanced tools, eco-friendly products</a:t>
            </a:r>
            <a:endParaRPr lang="en-US" sz="1050" dirty="0"/>
          </a:p>
        </p:txBody>
      </p:sp>
      <p:pic>
        <p:nvPicPr>
          <p:cNvPr id="13" name="A5|photo" descr="preencoded.png">    </p:cNvPr>
          <p:cNvPicPr>
            <a:picLocks noChangeAspect="1"/>
          </p:cNvPicPr>
          <p:nvPr/>
        </p:nvPicPr>
        <p:blipFill>
          <a:blip r:embed="rId4"/>
          <a:stretch>
            <a:fillRect/>
          </a:stretch>
        </p:blipFill>
        <p:spPr>
          <a:xfrm>
            <a:off x="7452360" y="3383280"/>
            <a:ext cx="2011680" cy="2606040"/>
          </a:xfrm>
          <a:prstGeom prst="rect">
            <a:avLst/>
          </a:prstGeom>
        </p:spPr>
      </p:pic>
      <p:pic>
        <p:nvPicPr>
          <p:cNvPr id="14" name="A6|photo" descr="preencoded.png">    </p:cNvPr>
          <p:cNvPicPr>
            <a:picLocks noChangeAspect="1"/>
          </p:cNvPicPr>
          <p:nvPr/>
        </p:nvPicPr>
        <p:blipFill>
          <a:blip r:embed="rId5"/>
          <a:stretch>
            <a:fillRect/>
          </a:stretch>
        </p:blipFill>
        <p:spPr>
          <a:xfrm>
            <a:off x="9601200" y="3383280"/>
            <a:ext cx="2011680" cy="2606040"/>
          </a:xfrm>
          <a:prstGeom prst="rect">
            <a:avLst/>
          </a:prstGeom>
        </p:spPr>
      </p:pic>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14</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26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grpId="0" nodeType="withEffect">
                                  <p:stCondLst>
                                    <p:cond delay="52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nodeType="withEffect">
                                  <p:stCondLst>
                                    <p:cond delay="52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52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52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78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nodeType="withEffect">
                                  <p:stCondLst>
                                    <p:cond delay="78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78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78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nodeType="withEffect">
                                  <p:stCondLst>
                                    <p:cond delay="104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nodeType="withEffect">
                                  <p:stCondLst>
                                    <p:cond delay="13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P spid="9"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A1|eyebrow"/>
          <p:cNvSpPr txBox="1"/>
          <p:nvPr/>
        </p:nvSpPr>
        <p:spPr>
          <a:xfrm>
            <a:off x="640080" y="502920"/>
            <a:ext cx="585216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FACADE PROJECTS</a:t>
            </a:r>
            <a:endParaRPr lang="en-US" sz="1050" dirty="0"/>
          </a:p>
        </p:txBody>
      </p:sp>
      <p:sp>
        <p:nvSpPr>
          <p:cNvPr id="3" name="A1|title"/>
          <p:cNvSpPr txBox="1"/>
          <p:nvPr/>
        </p:nvSpPr>
        <p:spPr>
          <a:xfrm>
            <a:off x="640080" y="832104"/>
            <a:ext cx="5852160" cy="1143000"/>
          </a:xfrm>
          <a:prstGeom prst="rect">
            <a:avLst/>
          </a:prstGeom>
          <a:noFill/>
          <a:ln/>
        </p:spPr>
        <p:txBody>
          <a:bodyPr wrap="square" lIns="0" tIns="0" rIns="0" bIns="0" rtlCol="0" anchor="t"/>
          <a:lstStyle/>
          <a:p>
            <a:pPr indent="0" marL="0">
              <a:lnSpc>
                <a:spcPct val="95000"/>
              </a:lnSpc>
              <a:buNone/>
            </a:pPr>
            <a:r>
              <a:rPr lang="en-US" sz="3200" b="1" dirty="0">
                <a:solidFill>
                  <a:schemeClr val="tx1"/>
                </a:solidFill>
                <a:latin typeface="Poppins" pitchFamily="34" charset="0"/>
                <a:ea typeface="Poppins" pitchFamily="34" charset="-122"/>
                <a:cs typeface="Poppins" pitchFamily="34" charset="-120"/>
              </a:rPr>
              <a:t>Completed &amp; active projects</a:t>
            </a:r>
            <a:endParaRPr lang="en-US" sz="3200" dirty="0"/>
          </a:p>
        </p:txBody>
      </p:sp>
      <p:sp>
        <p:nvSpPr>
          <p:cNvPr id="4" name="A2|intro"/>
          <p:cNvSpPr txBox="1"/>
          <p:nvPr/>
        </p:nvSpPr>
        <p:spPr>
          <a:xfrm>
            <a:off x="640080" y="2011680"/>
            <a:ext cx="5669280" cy="685800"/>
          </a:xfrm>
          <a:prstGeom prst="rect">
            <a:avLst/>
          </a:prstGeom>
          <a:noFill/>
          <a:ln/>
        </p:spPr>
        <p:txBody>
          <a:bodyPr wrap="square" lIns="0" tIns="0" rIns="0" bIns="0" rtlCol="0" anchor="t"/>
          <a:lstStyle/>
          <a:p>
            <a:pPr indent="0" marL="0">
              <a:lnSpc>
                <a:spcPct val="120000"/>
              </a:lnSpc>
              <a:buNone/>
            </a:pPr>
            <a:r>
              <a:rPr lang="en-US" sz="1300" dirty="0">
                <a:solidFill>
                  <a:schemeClr val="accent5"/>
                </a:solidFill>
                <a:latin typeface="Poppins" pitchFamily="34" charset="0"/>
                <a:ea typeface="Poppins" pitchFamily="34" charset="-122"/>
                <a:cs typeface="Poppins" pitchFamily="34" charset="-120"/>
              </a:rPr>
              <a:t>Completed facade projects and multiple active contracts across Muscat — scheduled and contract-based.</a:t>
            </a:r>
            <a:endParaRPr lang="en-US" sz="1300" dirty="0"/>
          </a:p>
        </p:txBody>
      </p:sp>
      <p:sp>
        <p:nvSpPr>
          <p:cNvPr id="5" name="A3|project card"/>
          <p:cNvSpPr/>
          <p:nvPr/>
        </p:nvSpPr>
        <p:spPr>
          <a:xfrm>
            <a:off x="640080" y="2926080"/>
            <a:ext cx="2743200" cy="896112"/>
          </a:xfrm>
          <a:prstGeom prst="roundRect">
            <a:avLst>
              <a:gd name="adj" fmla="val 18367"/>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6" name="A3|icon" descr="preencoded.png">    </p:cNvPr>
          <p:cNvPicPr>
            <a:picLocks noChangeAspect="1"/>
          </p:cNvPicPr>
          <p:nvPr/>
        </p:nvPicPr>
        <p:blipFill>
          <a:blip r:embed="rId1"/>
          <a:stretch>
            <a:fillRect/>
          </a:stretch>
        </p:blipFill>
        <p:spPr>
          <a:xfrm>
            <a:off x="804672" y="3108960"/>
            <a:ext cx="530352" cy="530352"/>
          </a:xfrm>
          <a:prstGeom prst="rect">
            <a:avLst/>
          </a:prstGeom>
        </p:spPr>
      </p:pic>
      <p:sp>
        <p:nvSpPr>
          <p:cNvPr id="7" name="A3|project"/>
          <p:cNvSpPr txBox="1"/>
          <p:nvPr/>
        </p:nvSpPr>
        <p:spPr>
          <a:xfrm>
            <a:off x="1463040" y="2926080"/>
            <a:ext cx="1828800" cy="896112"/>
          </a:xfrm>
          <a:prstGeom prst="rect">
            <a:avLst/>
          </a:prstGeom>
          <a:noFill/>
          <a:ln/>
        </p:spPr>
        <p:txBody>
          <a:bodyPr wrap="square" lIns="0" tIns="0" rIns="0" bIns="0" rtlCol="0" anchor="ctr"/>
          <a:lstStyle/>
          <a:p>
            <a:pPr indent="0" marL="0">
              <a:buNone/>
            </a:pPr>
            <a:r>
              <a:rPr lang="en-US" sz="1150" b="1" dirty="0">
                <a:solidFill>
                  <a:schemeClr val="tx1"/>
                </a:solidFill>
                <a:latin typeface="Poppins" pitchFamily="34" charset="0"/>
                <a:ea typeface="Poppins" pitchFamily="34" charset="-122"/>
                <a:cs typeface="Poppins" pitchFamily="34" charset="-120"/>
              </a:rPr>
              <a:t>Hat Entertainment – Active Oman</a:t>
            </a:r>
            <a:endParaRPr lang="en-US" sz="1150" dirty="0"/>
          </a:p>
        </p:txBody>
      </p:sp>
      <p:sp>
        <p:nvSpPr>
          <p:cNvPr id="8" name="A3|project card"/>
          <p:cNvSpPr/>
          <p:nvPr/>
        </p:nvSpPr>
        <p:spPr>
          <a:xfrm>
            <a:off x="3520440" y="2926080"/>
            <a:ext cx="2743200" cy="896112"/>
          </a:xfrm>
          <a:prstGeom prst="roundRect">
            <a:avLst>
              <a:gd name="adj" fmla="val 18367"/>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9" name="A3|icon" descr="preencoded.png">    </p:cNvPr>
          <p:cNvPicPr>
            <a:picLocks noChangeAspect="1"/>
          </p:cNvPicPr>
          <p:nvPr/>
        </p:nvPicPr>
        <p:blipFill>
          <a:blip r:embed="rId2"/>
          <a:stretch>
            <a:fillRect/>
          </a:stretch>
        </p:blipFill>
        <p:spPr>
          <a:xfrm>
            <a:off x="3685032" y="3108960"/>
            <a:ext cx="530352" cy="530352"/>
          </a:xfrm>
          <a:prstGeom prst="rect">
            <a:avLst/>
          </a:prstGeom>
        </p:spPr>
      </p:pic>
      <p:sp>
        <p:nvSpPr>
          <p:cNvPr id="10" name="A3|project"/>
          <p:cNvSpPr txBox="1"/>
          <p:nvPr/>
        </p:nvSpPr>
        <p:spPr>
          <a:xfrm>
            <a:off x="4343400" y="2926080"/>
            <a:ext cx="1828800" cy="896112"/>
          </a:xfrm>
          <a:prstGeom prst="rect">
            <a:avLst/>
          </a:prstGeom>
          <a:noFill/>
          <a:ln/>
        </p:spPr>
        <p:txBody>
          <a:bodyPr wrap="square" lIns="0" tIns="0" rIns="0" bIns="0" rtlCol="0" anchor="ctr"/>
          <a:lstStyle/>
          <a:p>
            <a:pPr indent="0" marL="0">
              <a:buNone/>
            </a:pPr>
            <a:r>
              <a:rPr lang="en-US" sz="1150" b="1" dirty="0">
                <a:solidFill>
                  <a:schemeClr val="tx1"/>
                </a:solidFill>
                <a:latin typeface="Poppins" pitchFamily="34" charset="0"/>
                <a:ea typeface="Poppins" pitchFamily="34" charset="-122"/>
                <a:cs typeface="Poppins" pitchFamily="34" charset="-120"/>
              </a:rPr>
              <a:t>Ufaq Business Center, Qurum</a:t>
            </a:r>
            <a:endParaRPr lang="en-US" sz="1150" dirty="0"/>
          </a:p>
        </p:txBody>
      </p:sp>
      <p:sp>
        <p:nvSpPr>
          <p:cNvPr id="11" name="A4|project card"/>
          <p:cNvSpPr/>
          <p:nvPr/>
        </p:nvSpPr>
        <p:spPr>
          <a:xfrm>
            <a:off x="640080" y="3977640"/>
            <a:ext cx="2743200" cy="896112"/>
          </a:xfrm>
          <a:prstGeom prst="roundRect">
            <a:avLst>
              <a:gd name="adj" fmla="val 18367"/>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2" name="A4|icon" descr="preencoded.png">    </p:cNvPr>
          <p:cNvPicPr>
            <a:picLocks noChangeAspect="1"/>
          </p:cNvPicPr>
          <p:nvPr/>
        </p:nvPicPr>
        <p:blipFill>
          <a:blip r:embed="rId3"/>
          <a:stretch>
            <a:fillRect/>
          </a:stretch>
        </p:blipFill>
        <p:spPr>
          <a:xfrm>
            <a:off x="804672" y="4160520"/>
            <a:ext cx="530352" cy="530352"/>
          </a:xfrm>
          <a:prstGeom prst="rect">
            <a:avLst/>
          </a:prstGeom>
        </p:spPr>
      </p:pic>
      <p:sp>
        <p:nvSpPr>
          <p:cNvPr id="13" name="A4|project"/>
          <p:cNvSpPr txBox="1"/>
          <p:nvPr/>
        </p:nvSpPr>
        <p:spPr>
          <a:xfrm>
            <a:off x="1463040" y="3977640"/>
            <a:ext cx="1828800" cy="896112"/>
          </a:xfrm>
          <a:prstGeom prst="rect">
            <a:avLst/>
          </a:prstGeom>
          <a:noFill/>
          <a:ln/>
        </p:spPr>
        <p:txBody>
          <a:bodyPr wrap="square" lIns="0" tIns="0" rIns="0" bIns="0" rtlCol="0" anchor="ctr"/>
          <a:lstStyle/>
          <a:p>
            <a:pPr indent="0" marL="0">
              <a:buNone/>
            </a:pPr>
            <a:r>
              <a:rPr lang="en-US" sz="1150" b="1" dirty="0">
                <a:solidFill>
                  <a:schemeClr val="tx1"/>
                </a:solidFill>
                <a:latin typeface="Poppins" pitchFamily="34" charset="0"/>
                <a:ea typeface="Poppins" pitchFamily="34" charset="-122"/>
                <a:cs typeface="Poppins" pitchFamily="34" charset="-120"/>
              </a:rPr>
              <a:t>Mirani Fort</a:t>
            </a:r>
            <a:endParaRPr lang="en-US" sz="1150" dirty="0"/>
          </a:p>
        </p:txBody>
      </p:sp>
      <p:sp>
        <p:nvSpPr>
          <p:cNvPr id="14" name="A4|project card"/>
          <p:cNvSpPr/>
          <p:nvPr/>
        </p:nvSpPr>
        <p:spPr>
          <a:xfrm>
            <a:off x="3520440" y="3977640"/>
            <a:ext cx="2743200" cy="896112"/>
          </a:xfrm>
          <a:prstGeom prst="roundRect">
            <a:avLst>
              <a:gd name="adj" fmla="val 18367"/>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5" name="A4|icon" descr="preencoded.png">    </p:cNvPr>
          <p:cNvPicPr>
            <a:picLocks noChangeAspect="1"/>
          </p:cNvPicPr>
          <p:nvPr/>
        </p:nvPicPr>
        <p:blipFill>
          <a:blip r:embed="rId4"/>
          <a:stretch>
            <a:fillRect/>
          </a:stretch>
        </p:blipFill>
        <p:spPr>
          <a:xfrm>
            <a:off x="3685032" y="4160520"/>
            <a:ext cx="530352" cy="530352"/>
          </a:xfrm>
          <a:prstGeom prst="rect">
            <a:avLst/>
          </a:prstGeom>
        </p:spPr>
      </p:pic>
      <p:sp>
        <p:nvSpPr>
          <p:cNvPr id="16" name="A4|project"/>
          <p:cNvSpPr txBox="1"/>
          <p:nvPr/>
        </p:nvSpPr>
        <p:spPr>
          <a:xfrm>
            <a:off x="4343400" y="3977640"/>
            <a:ext cx="1828800" cy="896112"/>
          </a:xfrm>
          <a:prstGeom prst="rect">
            <a:avLst/>
          </a:prstGeom>
          <a:noFill/>
          <a:ln/>
        </p:spPr>
        <p:txBody>
          <a:bodyPr wrap="square" lIns="0" tIns="0" rIns="0" bIns="0" rtlCol="0" anchor="ctr"/>
          <a:lstStyle/>
          <a:p>
            <a:pPr indent="0" marL="0">
              <a:buNone/>
            </a:pPr>
            <a:r>
              <a:rPr lang="en-US" sz="1150" b="1" dirty="0">
                <a:solidFill>
                  <a:schemeClr val="tx1"/>
                </a:solidFill>
                <a:latin typeface="Poppins" pitchFamily="34" charset="0"/>
                <a:ea typeface="Poppins" pitchFamily="34" charset="-122"/>
                <a:cs typeface="Poppins" pitchFamily="34" charset="-120"/>
              </a:rPr>
              <a:t>Business Tower, Muscat Hills</a:t>
            </a:r>
            <a:endParaRPr lang="en-US" sz="1150" dirty="0"/>
          </a:p>
        </p:txBody>
      </p:sp>
      <p:sp>
        <p:nvSpPr>
          <p:cNvPr id="17" name="A5|project card"/>
          <p:cNvSpPr/>
          <p:nvPr/>
        </p:nvSpPr>
        <p:spPr>
          <a:xfrm>
            <a:off x="640080" y="5029200"/>
            <a:ext cx="2743200" cy="896112"/>
          </a:xfrm>
          <a:prstGeom prst="roundRect">
            <a:avLst>
              <a:gd name="adj" fmla="val 18367"/>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8" name="A5|icon" descr="preencoded.png">    </p:cNvPr>
          <p:cNvPicPr>
            <a:picLocks noChangeAspect="1"/>
          </p:cNvPicPr>
          <p:nvPr/>
        </p:nvPicPr>
        <p:blipFill>
          <a:blip r:embed="rId5"/>
          <a:stretch>
            <a:fillRect/>
          </a:stretch>
        </p:blipFill>
        <p:spPr>
          <a:xfrm>
            <a:off x="804672" y="5212080"/>
            <a:ext cx="530352" cy="530352"/>
          </a:xfrm>
          <a:prstGeom prst="rect">
            <a:avLst/>
          </a:prstGeom>
        </p:spPr>
      </p:pic>
      <p:sp>
        <p:nvSpPr>
          <p:cNvPr id="19" name="A5|project"/>
          <p:cNvSpPr txBox="1"/>
          <p:nvPr/>
        </p:nvSpPr>
        <p:spPr>
          <a:xfrm>
            <a:off x="1463040" y="5029200"/>
            <a:ext cx="1828800" cy="896112"/>
          </a:xfrm>
          <a:prstGeom prst="rect">
            <a:avLst/>
          </a:prstGeom>
          <a:noFill/>
          <a:ln/>
        </p:spPr>
        <p:txBody>
          <a:bodyPr wrap="square" lIns="0" tIns="0" rIns="0" bIns="0" rtlCol="0" anchor="ctr"/>
          <a:lstStyle/>
          <a:p>
            <a:pPr indent="0" marL="0">
              <a:buNone/>
            </a:pPr>
            <a:r>
              <a:rPr lang="en-US" sz="1150" b="1" dirty="0">
                <a:solidFill>
                  <a:schemeClr val="tx1"/>
                </a:solidFill>
                <a:latin typeface="Poppins" pitchFamily="34" charset="0"/>
                <a:ea typeface="Poppins" pitchFamily="34" charset="-122"/>
                <a:cs typeface="Poppins" pitchFamily="34" charset="-120"/>
              </a:rPr>
              <a:t>Ominvest Building</a:t>
            </a:r>
            <a:endParaRPr lang="en-US" sz="1150" dirty="0"/>
          </a:p>
        </p:txBody>
      </p:sp>
      <p:sp>
        <p:nvSpPr>
          <p:cNvPr id="20" name="A5|project card"/>
          <p:cNvSpPr/>
          <p:nvPr/>
        </p:nvSpPr>
        <p:spPr>
          <a:xfrm>
            <a:off x="3520440" y="5029200"/>
            <a:ext cx="2743200" cy="896112"/>
          </a:xfrm>
          <a:prstGeom prst="roundRect">
            <a:avLst>
              <a:gd name="adj" fmla="val 18367"/>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21" name="A5|icon" descr="preencoded.png">    </p:cNvPr>
          <p:cNvPicPr>
            <a:picLocks noChangeAspect="1"/>
          </p:cNvPicPr>
          <p:nvPr/>
        </p:nvPicPr>
        <p:blipFill>
          <a:blip r:embed="rId6"/>
          <a:stretch>
            <a:fillRect/>
          </a:stretch>
        </p:blipFill>
        <p:spPr>
          <a:xfrm>
            <a:off x="3685032" y="5212080"/>
            <a:ext cx="530352" cy="530352"/>
          </a:xfrm>
          <a:prstGeom prst="rect">
            <a:avLst/>
          </a:prstGeom>
        </p:spPr>
      </p:pic>
      <p:sp>
        <p:nvSpPr>
          <p:cNvPr id="22" name="A5|project"/>
          <p:cNvSpPr txBox="1"/>
          <p:nvPr/>
        </p:nvSpPr>
        <p:spPr>
          <a:xfrm>
            <a:off x="4343400" y="5029200"/>
            <a:ext cx="1828800" cy="896112"/>
          </a:xfrm>
          <a:prstGeom prst="rect">
            <a:avLst/>
          </a:prstGeom>
          <a:noFill/>
          <a:ln/>
        </p:spPr>
        <p:txBody>
          <a:bodyPr wrap="square" lIns="0" tIns="0" rIns="0" bIns="0" rtlCol="0" anchor="ctr"/>
          <a:lstStyle/>
          <a:p>
            <a:pPr indent="0" marL="0">
              <a:buNone/>
            </a:pPr>
            <a:r>
              <a:rPr lang="en-US" sz="1150" b="1" dirty="0">
                <a:solidFill>
                  <a:schemeClr val="tx1"/>
                </a:solidFill>
                <a:latin typeface="Poppins" pitchFamily="34" charset="0"/>
                <a:ea typeface="Poppins" pitchFamily="34" charset="-122"/>
                <a:cs typeface="Poppins" pitchFamily="34" charset="-120"/>
              </a:rPr>
              <a:t>Towell Properties</a:t>
            </a:r>
            <a:endParaRPr lang="en-US" sz="1150" dirty="0"/>
          </a:p>
        </p:txBody>
      </p:sp>
      <p:pic>
        <p:nvPicPr>
          <p:cNvPr id="23" name="A2|photo" descr="preencoded.png">    </p:cNvPr>
          <p:cNvPicPr>
            <a:picLocks noChangeAspect="1"/>
          </p:cNvPicPr>
          <p:nvPr/>
        </p:nvPicPr>
        <p:blipFill>
          <a:blip r:embed="rId7"/>
          <a:stretch>
            <a:fillRect/>
          </a:stretch>
        </p:blipFill>
        <p:spPr>
          <a:xfrm>
            <a:off x="6583680" y="548640"/>
            <a:ext cx="2423160" cy="2788920"/>
          </a:xfrm>
          <a:prstGeom prst="rect">
            <a:avLst/>
          </a:prstGeom>
        </p:spPr>
      </p:pic>
      <p:pic>
        <p:nvPicPr>
          <p:cNvPr id="24" name="A3|photo" descr="preencoded.png">    </p:cNvPr>
          <p:cNvPicPr>
            <a:picLocks noChangeAspect="1"/>
          </p:cNvPicPr>
          <p:nvPr/>
        </p:nvPicPr>
        <p:blipFill>
          <a:blip r:embed="rId8"/>
          <a:stretch>
            <a:fillRect/>
          </a:stretch>
        </p:blipFill>
        <p:spPr>
          <a:xfrm>
            <a:off x="9189720" y="548640"/>
            <a:ext cx="2423160" cy="2788920"/>
          </a:xfrm>
          <a:prstGeom prst="rect">
            <a:avLst/>
          </a:prstGeom>
        </p:spPr>
      </p:pic>
      <p:pic>
        <p:nvPicPr>
          <p:cNvPr id="25" name="A4|photo" descr="preencoded.png">    </p:cNvPr>
          <p:cNvPicPr>
            <a:picLocks noChangeAspect="1"/>
          </p:cNvPicPr>
          <p:nvPr/>
        </p:nvPicPr>
        <p:blipFill>
          <a:blip r:embed="rId9"/>
          <a:stretch>
            <a:fillRect/>
          </a:stretch>
        </p:blipFill>
        <p:spPr>
          <a:xfrm>
            <a:off x="6583680" y="3520440"/>
            <a:ext cx="5029200" cy="2697480"/>
          </a:xfrm>
          <a:prstGeom prst="rect">
            <a:avLst/>
          </a:prstGeom>
        </p:spPr>
      </p:pic>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15</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26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26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600"/>
                                        <p:tgtEl>
                                          <p:spTgt spid="23"/>
                                        </p:tgtEl>
                                      </p:cBhvr>
                                    </p:animEffect>
                                    <p:anim calcmode="lin" valueType="num">
                                      <p:cBhvr additive="base">
                                        <p:cTn id="20" dur="600" fill="hold"/>
                                        <p:tgtEl>
                                          <p:spTgt spid="23"/>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52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600"/>
                                        <p:tgtEl>
                                          <p:spTgt spid="5"/>
                                        </p:tgtEl>
                                      </p:cBhvr>
                                    </p:animEffect>
                                    <p:anim calcmode="lin" valueType="num">
                                      <p:cBhvr additive="base">
                                        <p:cTn id="24" dur="600" fill="hold"/>
                                        <p:tgtEl>
                                          <p:spTgt spid="5"/>
                                        </p:tgtEl>
                                        <p:attrNameLst>
                                          <p:attrName>ppt_y</p:attrName>
                                        </p:attrNameLst>
                                      </p:cBhvr>
                                      <p:tavLst>
                                        <p:tav tm="0">
                                          <p:val>
                                            <p:strVal val="#ppt_y+0.03"/>
                                          </p:val>
                                        </p:tav>
                                        <p:tav tm="100000">
                                          <p:val>
                                            <p:strVal val="#ppt_y"/>
                                          </p:val>
                                        </p:tav>
                                      </p:tavLst>
                                    </p:anim>
                                  </p:childTnLst>
                                </p:cTn>
                              </p:par>
                              <p:par>
                                <p:cTn id="25" presetID="10" presetClass="entr" presetSubtype="0" fill="hold" nodeType="withEffect">
                                  <p:stCondLst>
                                    <p:cond delay="52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600"/>
                                        <p:tgtEl>
                                          <p:spTgt spid="6"/>
                                        </p:tgtEl>
                                      </p:cBhvr>
                                    </p:animEffect>
                                    <p:anim calcmode="lin" valueType="num">
                                      <p:cBhvr additive="base">
                                        <p:cTn id="28" dur="600" fill="hold"/>
                                        <p:tgtEl>
                                          <p:spTgt spid="6"/>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52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600"/>
                                        <p:tgtEl>
                                          <p:spTgt spid="7"/>
                                        </p:tgtEl>
                                      </p:cBhvr>
                                    </p:animEffect>
                                    <p:anim calcmode="lin" valueType="num">
                                      <p:cBhvr additive="base">
                                        <p:cTn id="32" dur="600" fill="hold"/>
                                        <p:tgtEl>
                                          <p:spTgt spid="7"/>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52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600"/>
                                        <p:tgtEl>
                                          <p:spTgt spid="8"/>
                                        </p:tgtEl>
                                      </p:cBhvr>
                                    </p:animEffect>
                                    <p:anim calcmode="lin" valueType="num">
                                      <p:cBhvr additive="base">
                                        <p:cTn id="36" dur="600" fill="hold"/>
                                        <p:tgtEl>
                                          <p:spTgt spid="8"/>
                                        </p:tgtEl>
                                        <p:attrNameLst>
                                          <p:attrName>ppt_y</p:attrName>
                                        </p:attrNameLst>
                                      </p:cBhvr>
                                      <p:tavLst>
                                        <p:tav tm="0">
                                          <p:val>
                                            <p:strVal val="#ppt_y+0.03"/>
                                          </p:val>
                                        </p:tav>
                                        <p:tav tm="100000">
                                          <p:val>
                                            <p:strVal val="#ppt_y"/>
                                          </p:val>
                                        </p:tav>
                                      </p:tavLst>
                                    </p:anim>
                                  </p:childTnLst>
                                </p:cTn>
                              </p:par>
                              <p:par>
                                <p:cTn id="37" presetID="10" presetClass="entr" presetSubtype="0" fill="hold" nodeType="withEffect">
                                  <p:stCondLst>
                                    <p:cond delay="52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600"/>
                                        <p:tgtEl>
                                          <p:spTgt spid="9"/>
                                        </p:tgtEl>
                                      </p:cBhvr>
                                    </p:animEffect>
                                    <p:anim calcmode="lin" valueType="num">
                                      <p:cBhvr additive="base">
                                        <p:cTn id="40" dur="600" fill="hold"/>
                                        <p:tgtEl>
                                          <p:spTgt spid="9"/>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52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600"/>
                                        <p:tgtEl>
                                          <p:spTgt spid="10"/>
                                        </p:tgtEl>
                                      </p:cBhvr>
                                    </p:animEffect>
                                    <p:anim calcmode="lin" valueType="num">
                                      <p:cBhvr additive="base">
                                        <p:cTn id="44" dur="600" fill="hold"/>
                                        <p:tgtEl>
                                          <p:spTgt spid="10"/>
                                        </p:tgtEl>
                                        <p:attrNameLst>
                                          <p:attrName>ppt_y</p:attrName>
                                        </p:attrNameLst>
                                      </p:cBhvr>
                                      <p:tavLst>
                                        <p:tav tm="0">
                                          <p:val>
                                            <p:strVal val="#ppt_y+0.03"/>
                                          </p:val>
                                        </p:tav>
                                        <p:tav tm="100000">
                                          <p:val>
                                            <p:strVal val="#ppt_y"/>
                                          </p:val>
                                        </p:tav>
                                      </p:tavLst>
                                    </p:anim>
                                  </p:childTnLst>
                                </p:cTn>
                              </p:par>
                              <p:par>
                                <p:cTn id="45" presetID="10" presetClass="entr" presetSubtype="0" fill="hold" nodeType="withEffect">
                                  <p:stCondLst>
                                    <p:cond delay="52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600"/>
                                        <p:tgtEl>
                                          <p:spTgt spid="24"/>
                                        </p:tgtEl>
                                      </p:cBhvr>
                                    </p:animEffect>
                                    <p:anim calcmode="lin" valueType="num">
                                      <p:cBhvr additive="base">
                                        <p:cTn id="48" dur="600" fill="hold"/>
                                        <p:tgtEl>
                                          <p:spTgt spid="24"/>
                                        </p:tgtEl>
                                        <p:attrNameLst>
                                          <p:attrName>ppt_y</p:attrName>
                                        </p:attrNameLst>
                                      </p:cBhvr>
                                      <p:tavLst>
                                        <p:tav tm="0">
                                          <p:val>
                                            <p:strVal val="#ppt_y+0.03"/>
                                          </p:val>
                                        </p:tav>
                                        <p:tav tm="100000">
                                          <p:val>
                                            <p:strVal val="#ppt_y"/>
                                          </p:val>
                                        </p:tav>
                                      </p:tavLst>
                                    </p:anim>
                                  </p:childTnLst>
                                </p:cTn>
                              </p:par>
                              <p:par>
                                <p:cTn id="49" presetID="10" presetClass="entr" presetSubtype="0" fill="hold" grpId="0" nodeType="withEffect">
                                  <p:stCondLst>
                                    <p:cond delay="78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600"/>
                                        <p:tgtEl>
                                          <p:spTgt spid="11"/>
                                        </p:tgtEl>
                                      </p:cBhvr>
                                    </p:animEffect>
                                    <p:anim calcmode="lin" valueType="num">
                                      <p:cBhvr additive="base">
                                        <p:cTn id="52" dur="600" fill="hold"/>
                                        <p:tgtEl>
                                          <p:spTgt spid="11"/>
                                        </p:tgtEl>
                                        <p:attrNameLst>
                                          <p:attrName>ppt_y</p:attrName>
                                        </p:attrNameLst>
                                      </p:cBhvr>
                                      <p:tavLst>
                                        <p:tav tm="0">
                                          <p:val>
                                            <p:strVal val="#ppt_y+0.03"/>
                                          </p:val>
                                        </p:tav>
                                        <p:tav tm="100000">
                                          <p:val>
                                            <p:strVal val="#ppt_y"/>
                                          </p:val>
                                        </p:tav>
                                      </p:tavLst>
                                    </p:anim>
                                  </p:childTnLst>
                                </p:cTn>
                              </p:par>
                              <p:par>
                                <p:cTn id="53" presetID="10" presetClass="entr" presetSubtype="0" fill="hold" nodeType="withEffect">
                                  <p:stCondLst>
                                    <p:cond delay="78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600"/>
                                        <p:tgtEl>
                                          <p:spTgt spid="12"/>
                                        </p:tgtEl>
                                      </p:cBhvr>
                                    </p:animEffect>
                                    <p:anim calcmode="lin" valueType="num">
                                      <p:cBhvr additive="base">
                                        <p:cTn id="56" dur="600" fill="hold"/>
                                        <p:tgtEl>
                                          <p:spTgt spid="12"/>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78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600"/>
                                        <p:tgtEl>
                                          <p:spTgt spid="13"/>
                                        </p:tgtEl>
                                      </p:cBhvr>
                                    </p:animEffect>
                                    <p:anim calcmode="lin" valueType="num">
                                      <p:cBhvr additive="base">
                                        <p:cTn id="60" dur="600" fill="hold"/>
                                        <p:tgtEl>
                                          <p:spTgt spid="13"/>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78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600"/>
                                        <p:tgtEl>
                                          <p:spTgt spid="14"/>
                                        </p:tgtEl>
                                      </p:cBhvr>
                                    </p:animEffect>
                                    <p:anim calcmode="lin" valueType="num">
                                      <p:cBhvr additive="base">
                                        <p:cTn id="64" dur="600" fill="hold"/>
                                        <p:tgtEl>
                                          <p:spTgt spid="14"/>
                                        </p:tgtEl>
                                        <p:attrNameLst>
                                          <p:attrName>ppt_y</p:attrName>
                                        </p:attrNameLst>
                                      </p:cBhvr>
                                      <p:tavLst>
                                        <p:tav tm="0">
                                          <p:val>
                                            <p:strVal val="#ppt_y+0.03"/>
                                          </p:val>
                                        </p:tav>
                                        <p:tav tm="100000">
                                          <p:val>
                                            <p:strVal val="#ppt_y"/>
                                          </p:val>
                                        </p:tav>
                                      </p:tavLst>
                                    </p:anim>
                                  </p:childTnLst>
                                </p:cTn>
                              </p:par>
                              <p:par>
                                <p:cTn id="65" presetID="10" presetClass="entr" presetSubtype="0" fill="hold" nodeType="withEffect">
                                  <p:stCondLst>
                                    <p:cond delay="78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600"/>
                                        <p:tgtEl>
                                          <p:spTgt spid="15"/>
                                        </p:tgtEl>
                                      </p:cBhvr>
                                    </p:animEffect>
                                    <p:anim calcmode="lin" valueType="num">
                                      <p:cBhvr additive="base">
                                        <p:cTn id="68" dur="600" fill="hold"/>
                                        <p:tgtEl>
                                          <p:spTgt spid="15"/>
                                        </p:tgtEl>
                                        <p:attrNameLst>
                                          <p:attrName>ppt_y</p:attrName>
                                        </p:attrNameLst>
                                      </p:cBhvr>
                                      <p:tavLst>
                                        <p:tav tm="0">
                                          <p:val>
                                            <p:strVal val="#ppt_y+0.03"/>
                                          </p:val>
                                        </p:tav>
                                        <p:tav tm="100000">
                                          <p:val>
                                            <p:strVal val="#ppt_y"/>
                                          </p:val>
                                        </p:tav>
                                      </p:tavLst>
                                    </p:anim>
                                  </p:childTnLst>
                                </p:cTn>
                              </p:par>
                              <p:par>
                                <p:cTn id="69" presetID="10" presetClass="entr" presetSubtype="0" fill="hold" grpId="0" nodeType="withEffect">
                                  <p:stCondLst>
                                    <p:cond delay="78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600"/>
                                        <p:tgtEl>
                                          <p:spTgt spid="16"/>
                                        </p:tgtEl>
                                      </p:cBhvr>
                                    </p:animEffect>
                                    <p:anim calcmode="lin" valueType="num">
                                      <p:cBhvr additive="base">
                                        <p:cTn id="72" dur="600" fill="hold"/>
                                        <p:tgtEl>
                                          <p:spTgt spid="16"/>
                                        </p:tgtEl>
                                        <p:attrNameLst>
                                          <p:attrName>ppt_y</p:attrName>
                                        </p:attrNameLst>
                                      </p:cBhvr>
                                      <p:tavLst>
                                        <p:tav tm="0">
                                          <p:val>
                                            <p:strVal val="#ppt_y+0.03"/>
                                          </p:val>
                                        </p:tav>
                                        <p:tav tm="100000">
                                          <p:val>
                                            <p:strVal val="#ppt_y"/>
                                          </p:val>
                                        </p:tav>
                                      </p:tavLst>
                                    </p:anim>
                                  </p:childTnLst>
                                </p:cTn>
                              </p:par>
                              <p:par>
                                <p:cTn id="73" presetID="10" presetClass="entr" presetSubtype="0" fill="hold" nodeType="withEffect">
                                  <p:stCondLst>
                                    <p:cond delay="78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600"/>
                                        <p:tgtEl>
                                          <p:spTgt spid="25"/>
                                        </p:tgtEl>
                                      </p:cBhvr>
                                    </p:animEffect>
                                    <p:anim calcmode="lin" valueType="num">
                                      <p:cBhvr additive="base">
                                        <p:cTn id="76" dur="600" fill="hold"/>
                                        <p:tgtEl>
                                          <p:spTgt spid="25"/>
                                        </p:tgtEl>
                                        <p:attrNameLst>
                                          <p:attrName>ppt_y</p:attrName>
                                        </p:attrNameLst>
                                      </p:cBhvr>
                                      <p:tavLst>
                                        <p:tav tm="0">
                                          <p:val>
                                            <p:strVal val="#ppt_y+0.03"/>
                                          </p:val>
                                        </p:tav>
                                        <p:tav tm="100000">
                                          <p:val>
                                            <p:strVal val="#ppt_y"/>
                                          </p:val>
                                        </p:tav>
                                      </p:tavLst>
                                    </p:anim>
                                  </p:childTnLst>
                                </p:cTn>
                              </p:par>
                              <p:par>
                                <p:cTn id="77" presetID="10" presetClass="entr" presetSubtype="0" fill="hold" grpId="0" nodeType="withEffect">
                                  <p:stCondLst>
                                    <p:cond delay="104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600"/>
                                        <p:tgtEl>
                                          <p:spTgt spid="17"/>
                                        </p:tgtEl>
                                      </p:cBhvr>
                                    </p:animEffect>
                                    <p:anim calcmode="lin" valueType="num">
                                      <p:cBhvr additive="base">
                                        <p:cTn id="80" dur="600" fill="hold"/>
                                        <p:tgtEl>
                                          <p:spTgt spid="17"/>
                                        </p:tgtEl>
                                        <p:attrNameLst>
                                          <p:attrName>ppt_y</p:attrName>
                                        </p:attrNameLst>
                                      </p:cBhvr>
                                      <p:tavLst>
                                        <p:tav tm="0">
                                          <p:val>
                                            <p:strVal val="#ppt_y+0.03"/>
                                          </p:val>
                                        </p:tav>
                                        <p:tav tm="100000">
                                          <p:val>
                                            <p:strVal val="#ppt_y"/>
                                          </p:val>
                                        </p:tav>
                                      </p:tavLst>
                                    </p:anim>
                                  </p:childTnLst>
                                </p:cTn>
                              </p:par>
                              <p:par>
                                <p:cTn id="81" presetID="10" presetClass="entr" presetSubtype="0" fill="hold" nodeType="withEffect">
                                  <p:stCondLst>
                                    <p:cond delay="104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600"/>
                                        <p:tgtEl>
                                          <p:spTgt spid="18"/>
                                        </p:tgtEl>
                                      </p:cBhvr>
                                    </p:animEffect>
                                    <p:anim calcmode="lin" valueType="num">
                                      <p:cBhvr additive="base">
                                        <p:cTn id="84" dur="600" fill="hold"/>
                                        <p:tgtEl>
                                          <p:spTgt spid="18"/>
                                        </p:tgtEl>
                                        <p:attrNameLst>
                                          <p:attrName>ppt_y</p:attrName>
                                        </p:attrNameLst>
                                      </p:cBhvr>
                                      <p:tavLst>
                                        <p:tav tm="0">
                                          <p:val>
                                            <p:strVal val="#ppt_y+0.03"/>
                                          </p:val>
                                        </p:tav>
                                        <p:tav tm="100000">
                                          <p:val>
                                            <p:strVal val="#ppt_y"/>
                                          </p:val>
                                        </p:tav>
                                      </p:tavLst>
                                    </p:anim>
                                  </p:childTnLst>
                                </p:cTn>
                              </p:par>
                              <p:par>
                                <p:cTn id="85" presetID="10" presetClass="entr" presetSubtype="0" fill="hold" grpId="0" nodeType="withEffect">
                                  <p:stCondLst>
                                    <p:cond delay="104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600"/>
                                        <p:tgtEl>
                                          <p:spTgt spid="19"/>
                                        </p:tgtEl>
                                      </p:cBhvr>
                                    </p:animEffect>
                                    <p:anim calcmode="lin" valueType="num">
                                      <p:cBhvr additive="base">
                                        <p:cTn id="88" dur="600" fill="hold"/>
                                        <p:tgtEl>
                                          <p:spTgt spid="19"/>
                                        </p:tgtEl>
                                        <p:attrNameLst>
                                          <p:attrName>ppt_y</p:attrName>
                                        </p:attrNameLst>
                                      </p:cBhvr>
                                      <p:tavLst>
                                        <p:tav tm="0">
                                          <p:val>
                                            <p:strVal val="#ppt_y+0.03"/>
                                          </p:val>
                                        </p:tav>
                                        <p:tav tm="100000">
                                          <p:val>
                                            <p:strVal val="#ppt_y"/>
                                          </p:val>
                                        </p:tav>
                                      </p:tavLst>
                                    </p:anim>
                                  </p:childTnLst>
                                </p:cTn>
                              </p:par>
                              <p:par>
                                <p:cTn id="89" presetID="10" presetClass="entr" presetSubtype="0" fill="hold" grpId="0" nodeType="withEffect">
                                  <p:stCondLst>
                                    <p:cond delay="104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600"/>
                                        <p:tgtEl>
                                          <p:spTgt spid="20"/>
                                        </p:tgtEl>
                                      </p:cBhvr>
                                    </p:animEffect>
                                    <p:anim calcmode="lin" valueType="num">
                                      <p:cBhvr additive="base">
                                        <p:cTn id="92" dur="600" fill="hold"/>
                                        <p:tgtEl>
                                          <p:spTgt spid="20"/>
                                        </p:tgtEl>
                                        <p:attrNameLst>
                                          <p:attrName>ppt_y</p:attrName>
                                        </p:attrNameLst>
                                      </p:cBhvr>
                                      <p:tavLst>
                                        <p:tav tm="0">
                                          <p:val>
                                            <p:strVal val="#ppt_y+0.03"/>
                                          </p:val>
                                        </p:tav>
                                        <p:tav tm="100000">
                                          <p:val>
                                            <p:strVal val="#ppt_y"/>
                                          </p:val>
                                        </p:tav>
                                      </p:tavLst>
                                    </p:anim>
                                  </p:childTnLst>
                                </p:cTn>
                              </p:par>
                              <p:par>
                                <p:cTn id="93" presetID="10" presetClass="entr" presetSubtype="0" fill="hold" nodeType="withEffect">
                                  <p:stCondLst>
                                    <p:cond delay="104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600"/>
                                        <p:tgtEl>
                                          <p:spTgt spid="21"/>
                                        </p:tgtEl>
                                      </p:cBhvr>
                                    </p:animEffect>
                                    <p:anim calcmode="lin" valueType="num">
                                      <p:cBhvr additive="base">
                                        <p:cTn id="96" dur="600" fill="hold"/>
                                        <p:tgtEl>
                                          <p:spTgt spid="21"/>
                                        </p:tgtEl>
                                        <p:attrNameLst>
                                          <p:attrName>ppt_y</p:attrName>
                                        </p:attrNameLst>
                                      </p:cBhvr>
                                      <p:tavLst>
                                        <p:tav tm="0">
                                          <p:val>
                                            <p:strVal val="#ppt_y+0.03"/>
                                          </p:val>
                                        </p:tav>
                                        <p:tav tm="100000">
                                          <p:val>
                                            <p:strVal val="#ppt_y"/>
                                          </p:val>
                                        </p:tav>
                                      </p:tavLst>
                                    </p:anim>
                                  </p:childTnLst>
                                </p:cTn>
                              </p:par>
                              <p:par>
                                <p:cTn id="97" presetID="10" presetClass="entr" presetSubtype="0" fill="hold" grpId="0" nodeType="withEffect">
                                  <p:stCondLst>
                                    <p:cond delay="1040"/>
                                  </p:stCondLst>
                                  <p:childTnLst>
                                    <p:set>
                                      <p:cBhvr>
                                        <p:cTn id="98" dur="1" fill="hold">
                                          <p:stCondLst>
                                            <p:cond delay="0"/>
                                          </p:stCondLst>
                                        </p:cTn>
                                        <p:tgtEl>
                                          <p:spTgt spid="22"/>
                                        </p:tgtEl>
                                        <p:attrNameLst>
                                          <p:attrName>style.visibility</p:attrName>
                                        </p:attrNameLst>
                                      </p:cBhvr>
                                      <p:to>
                                        <p:strVal val="visible"/>
                                      </p:to>
                                    </p:set>
                                    <p:animEffect transition="in" filter="fade">
                                      <p:cBhvr>
                                        <p:cTn id="99" dur="600"/>
                                        <p:tgtEl>
                                          <p:spTgt spid="22"/>
                                        </p:tgtEl>
                                      </p:cBhvr>
                                    </p:animEffect>
                                    <p:anim calcmode="lin" valueType="num">
                                      <p:cBhvr additive="base">
                                        <p:cTn id="100" dur="600" fill="hold"/>
                                        <p:tgtEl>
                                          <p:spTgt spid="22"/>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animBg="1"/>
      <p:bldP spid="8" grpId="0" animBg="1"/>
      <p:bldP spid="10" grpId="0" animBg="1"/>
      <p:bldP spid="11" grpId="0" animBg="1"/>
      <p:bldP spid="13" grpId="0" animBg="1"/>
      <p:bldP spid="14" grpId="0" animBg="1"/>
      <p:bldP spid="16" grpId="0" animBg="1"/>
      <p:bldP spid="17" grpId="0" animBg="1"/>
      <p:bldP spid="19" grpId="0" animBg="1"/>
      <p:bldP spid="20"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1|number"/>
          <p:cNvSpPr txBox="1"/>
          <p:nvPr/>
        </p:nvSpPr>
        <p:spPr>
          <a:xfrm>
            <a:off x="640080" y="1280160"/>
            <a:ext cx="3657600" cy="1554480"/>
          </a:xfrm>
          <a:prstGeom prst="rect">
            <a:avLst/>
          </a:prstGeom>
          <a:noFill/>
          <a:ln/>
        </p:spPr>
        <p:txBody>
          <a:bodyPr wrap="square" lIns="0" tIns="0" rIns="0" bIns="0" rtlCol="0" anchor="ctr"/>
          <a:lstStyle/>
          <a:p>
            <a:pPr indent="0" marL="0">
              <a:buNone/>
            </a:pPr>
            <a:r>
              <a:rPr lang="en-US" sz="12000" b="1" dirty="0">
                <a:solidFill>
                  <a:schemeClr val="accent1">
                    <a:alpha val="90000"/>
                  </a:schemeClr>
                </a:solidFill>
                <a:latin typeface="Poppins" pitchFamily="34" charset="0"/>
                <a:ea typeface="Poppins" pitchFamily="34" charset="-122"/>
                <a:cs typeface="Poppins" pitchFamily="34" charset="-120"/>
              </a:rPr>
              <a:t>03</a:t>
            </a:r>
            <a:endParaRPr lang="en-US" sz="12000" dirty="0"/>
          </a:p>
        </p:txBody>
      </p:sp>
      <p:sp>
        <p:nvSpPr>
          <p:cNvPr id="3" name="A2|title"/>
          <p:cNvSpPr txBox="1"/>
          <p:nvPr/>
        </p:nvSpPr>
        <p:spPr>
          <a:xfrm>
            <a:off x="640080" y="2880360"/>
            <a:ext cx="6858000" cy="1005840"/>
          </a:xfrm>
          <a:prstGeom prst="rect">
            <a:avLst/>
          </a:prstGeom>
          <a:noFill/>
          <a:ln/>
        </p:spPr>
        <p:txBody>
          <a:bodyPr wrap="square" lIns="0" tIns="0" rIns="0" bIns="0" rtlCol="0" anchor="ctr"/>
          <a:lstStyle/>
          <a:p>
            <a:pPr indent="0" marL="0">
              <a:buNone/>
            </a:pPr>
            <a:r>
              <a:rPr lang="en-US" sz="5200" b="1" dirty="0">
                <a:solidFill>
                  <a:schemeClr val="tx1"/>
                </a:solidFill>
                <a:latin typeface="Poppins" pitchFamily="34" charset="0"/>
                <a:ea typeface="Poppins" pitchFamily="34" charset="-122"/>
                <a:cs typeface="Poppins" pitchFamily="34" charset="-120"/>
              </a:rPr>
              <a:t>How we deliver</a:t>
            </a:r>
            <a:endParaRPr lang="en-US" sz="5200" dirty="0"/>
          </a:p>
        </p:txBody>
      </p:sp>
      <p:sp>
        <p:nvSpPr>
          <p:cNvPr id="4" name="A3|subtitle"/>
          <p:cNvSpPr txBox="1"/>
          <p:nvPr/>
        </p:nvSpPr>
        <p:spPr>
          <a:xfrm>
            <a:off x="640080" y="3977640"/>
            <a:ext cx="5120640" cy="914400"/>
          </a:xfrm>
          <a:prstGeom prst="rect">
            <a:avLst/>
          </a:prstGeom>
          <a:noFill/>
          <a:ln/>
        </p:spPr>
        <p:txBody>
          <a:bodyPr wrap="square" lIns="0" tIns="0" rIns="0" bIns="0" rtlCol="0" anchor="ctr"/>
          <a:lstStyle/>
          <a:p>
            <a:pPr indent="0" marL="0">
              <a:lnSpc>
                <a:spcPct val="115000"/>
              </a:lnSpc>
              <a:buNone/>
            </a:pPr>
            <a:r>
              <a:rPr lang="en-US" sz="1500" dirty="0">
                <a:solidFill>
                  <a:schemeClr val="accent5"/>
                </a:solidFill>
                <a:latin typeface="Poppins" pitchFamily="34" charset="0"/>
                <a:ea typeface="Poppins" pitchFamily="34" charset="-122"/>
                <a:cs typeface="Poppins" pitchFamily="34" charset="-120"/>
              </a:rPr>
              <a:t>Clear scopes, trained crews and a result you check before we leave.</a:t>
            </a:r>
            <a:endParaRPr lang="en-US" sz="1500" dirty="0"/>
          </a:p>
        </p:txBody>
      </p:sp>
      <p:sp>
        <p:nvSpPr>
          <p:cNvPr id="5" name="A3|accent"/>
          <p:cNvSpPr/>
          <p:nvPr/>
        </p:nvSpPr>
        <p:spPr>
          <a:xfrm>
            <a:off x="640080" y="5257800"/>
            <a:ext cx="822960" cy="91440"/>
          </a:xfrm>
          <a:prstGeom prst="roundRect">
            <a:avLst>
              <a:gd name="adj" fmla="val 50000"/>
            </a:avLst>
          </a:prstGeom>
          <a:solidFill>
            <a:schemeClr val="accent2"/>
          </a:solidFill>
          <a:ln/>
        </p:spPr>
      </p:sp>
      <p:pic>
        <p:nvPicPr>
          <p:cNvPr id="6" name="A3|logo" descr="/home/claude/prof/img/mmt_logo_disk.png">    </p:cNvPr>
          <p:cNvPicPr>
            <a:picLocks noChangeAspect="1"/>
          </p:cNvPicPr>
          <p:nvPr/>
        </p:nvPicPr>
        <p:blipFill>
          <a:blip r:embed="rId2"/>
          <a:stretch>
            <a:fillRect/>
          </a:stretch>
        </p:blipFill>
        <p:spPr>
          <a:xfrm>
            <a:off x="640080" y="6035040"/>
            <a:ext cx="457200" cy="4572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26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52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grpId="0" nodeType="withEffect">
                                  <p:stCondLst>
                                    <p:cond delay="52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nodeType="withEffect">
                                  <p:stCondLst>
                                    <p:cond delay="52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A1|eyebrow"/>
          <p:cNvSpPr txBox="1"/>
          <p:nvPr/>
        </p:nvSpPr>
        <p:spPr>
          <a:xfrm>
            <a:off x="640080" y="502920"/>
            <a:ext cx="82296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HOW WE WORK</a:t>
            </a:r>
            <a:endParaRPr lang="en-US" sz="1050" dirty="0"/>
          </a:p>
        </p:txBody>
      </p:sp>
      <p:sp>
        <p:nvSpPr>
          <p:cNvPr id="3" name="A1|title"/>
          <p:cNvSpPr txBox="1"/>
          <p:nvPr/>
        </p:nvSpPr>
        <p:spPr>
          <a:xfrm>
            <a:off x="640080" y="832104"/>
            <a:ext cx="8229600" cy="1143000"/>
          </a:xfrm>
          <a:prstGeom prst="rect">
            <a:avLst/>
          </a:prstGeom>
          <a:noFill/>
          <a:ln/>
        </p:spPr>
        <p:txBody>
          <a:bodyPr wrap="square" lIns="0" tIns="0" rIns="0" bIns="0" rtlCol="0" anchor="t"/>
          <a:lstStyle/>
          <a:p>
            <a:pPr indent="0" marL="0">
              <a:lnSpc>
                <a:spcPct val="95000"/>
              </a:lnSpc>
              <a:buNone/>
            </a:pPr>
            <a:r>
              <a:rPr lang="en-US" sz="3400" b="1" dirty="0">
                <a:solidFill>
                  <a:schemeClr val="tx1"/>
                </a:solidFill>
                <a:latin typeface="Poppins" pitchFamily="34" charset="0"/>
                <a:ea typeface="Poppins" pitchFamily="34" charset="-122"/>
                <a:cs typeface="Poppins" pitchFamily="34" charset="-120"/>
              </a:rPr>
              <a:t>From enquiry to ongoing service</a:t>
            </a:r>
            <a:endParaRPr lang="en-US" sz="3400" dirty="0"/>
          </a:p>
        </p:txBody>
      </p:sp>
      <p:sp>
        <p:nvSpPr>
          <p:cNvPr id="4" name="A2|line"/>
          <p:cNvSpPr/>
          <p:nvPr/>
        </p:nvSpPr>
        <p:spPr>
          <a:xfrm>
            <a:off x="1371600" y="2377440"/>
            <a:ext cx="9509760" cy="0"/>
          </a:xfrm>
          <a:prstGeom prst="line">
            <a:avLst/>
          </a:prstGeom>
          <a:noFill/>
          <a:ln w="19050">
            <a:solidFill>
              <a:srgbClr val="1F8A6C">
                <a:alpha val="70000"/>
              </a:srgbClr>
            </a:solidFill>
            <a:prstDash val="dash"/>
          </a:ln>
        </p:spPr>
      </p:sp>
      <p:pic>
        <p:nvPicPr>
          <p:cNvPr id="5" name="A3|step icon" descr="preencoded.png">    </p:cNvPr>
          <p:cNvPicPr>
            <a:picLocks noChangeAspect="1"/>
          </p:cNvPicPr>
          <p:nvPr/>
        </p:nvPicPr>
        <p:blipFill>
          <a:blip r:embed="rId1"/>
          <a:stretch>
            <a:fillRect/>
          </a:stretch>
        </p:blipFill>
        <p:spPr>
          <a:xfrm>
            <a:off x="1188720" y="1874520"/>
            <a:ext cx="960120" cy="960120"/>
          </a:xfrm>
          <a:prstGeom prst="rect">
            <a:avLst/>
          </a:prstGeom>
        </p:spPr>
      </p:pic>
      <p:sp>
        <p:nvSpPr>
          <p:cNvPr id="6" name="A3|step no"/>
          <p:cNvSpPr txBox="1"/>
          <p:nvPr/>
        </p:nvSpPr>
        <p:spPr>
          <a:xfrm>
            <a:off x="640080" y="2971800"/>
            <a:ext cx="2057400" cy="411480"/>
          </a:xfrm>
          <a:prstGeom prst="rect">
            <a:avLst/>
          </a:prstGeom>
          <a:noFill/>
          <a:ln/>
        </p:spPr>
        <p:txBody>
          <a:bodyPr wrap="square" lIns="0" tIns="0" rIns="0" bIns="0" rtlCol="0" anchor="ctr"/>
          <a:lstStyle/>
          <a:p>
            <a:pPr algn="ctr" indent="0" marL="0">
              <a:buNone/>
            </a:pPr>
            <a:r>
              <a:rPr lang="en-US" sz="2000" b="1" dirty="0">
                <a:solidFill>
                  <a:schemeClr val="accent1"/>
                </a:solidFill>
                <a:latin typeface="Poppins" pitchFamily="34" charset="0"/>
                <a:ea typeface="Poppins" pitchFamily="34" charset="-122"/>
                <a:cs typeface="Poppins" pitchFamily="34" charset="-120"/>
              </a:rPr>
              <a:t>01</a:t>
            </a:r>
            <a:endParaRPr lang="en-US" sz="2000" dirty="0"/>
          </a:p>
        </p:txBody>
      </p:sp>
      <p:sp>
        <p:nvSpPr>
          <p:cNvPr id="7" name="A3|step title"/>
          <p:cNvSpPr txBox="1"/>
          <p:nvPr/>
        </p:nvSpPr>
        <p:spPr>
          <a:xfrm>
            <a:off x="640080" y="3383280"/>
            <a:ext cx="2057400" cy="347472"/>
          </a:xfrm>
          <a:prstGeom prst="rect">
            <a:avLst/>
          </a:prstGeom>
          <a:noFill/>
          <a:ln/>
        </p:spPr>
        <p:txBody>
          <a:bodyPr wrap="square" lIns="0" tIns="0" rIns="0" bIns="0" rtlCol="0" anchor="ctr"/>
          <a:lstStyle/>
          <a:p>
            <a:pPr algn="ctr" indent="0" marL="0">
              <a:buNone/>
            </a:pPr>
            <a:r>
              <a:rPr lang="en-US" sz="1300" b="1" dirty="0">
                <a:solidFill>
                  <a:schemeClr val="tx1"/>
                </a:solidFill>
                <a:latin typeface="Poppins" pitchFamily="34" charset="0"/>
                <a:ea typeface="Poppins" pitchFamily="34" charset="-122"/>
                <a:cs typeface="Poppins" pitchFamily="34" charset="-120"/>
              </a:rPr>
              <a:t>Enquiry</a:t>
            </a:r>
            <a:endParaRPr lang="en-US" sz="1300" dirty="0"/>
          </a:p>
        </p:txBody>
      </p:sp>
      <p:sp>
        <p:nvSpPr>
          <p:cNvPr id="8" name="A3|step text"/>
          <p:cNvSpPr txBox="1"/>
          <p:nvPr/>
        </p:nvSpPr>
        <p:spPr>
          <a:xfrm>
            <a:off x="685800" y="3749040"/>
            <a:ext cx="1965960" cy="640080"/>
          </a:xfrm>
          <a:prstGeom prst="rect">
            <a:avLst/>
          </a:prstGeom>
          <a:noFill/>
          <a:ln/>
        </p:spPr>
        <p:txBody>
          <a:bodyPr wrap="square" lIns="0" tIns="0" rIns="0" bIns="0" rtlCol="0" anchor="t"/>
          <a:lstStyle/>
          <a:p>
            <a:pPr algn="ctr" indent="0" marL="0">
              <a:buNone/>
            </a:pPr>
            <a:r>
              <a:rPr lang="en-US" sz="1050" dirty="0">
                <a:solidFill>
                  <a:schemeClr val="accent5"/>
                </a:solidFill>
                <a:latin typeface="Poppins" pitchFamily="34" charset="0"/>
                <a:ea typeface="Poppins" pitchFamily="34" charset="-122"/>
                <a:cs typeface="Poppins" pitchFamily="34" charset="-120"/>
              </a:rPr>
              <a:t>Tell us about your property by phone, WhatsApp or online.</a:t>
            </a:r>
            <a:endParaRPr lang="en-US" sz="1050" dirty="0"/>
          </a:p>
        </p:txBody>
      </p:sp>
      <p:pic>
        <p:nvPicPr>
          <p:cNvPr id="9" name="A4|step icon" descr="preencoded.png">    </p:cNvPr>
          <p:cNvPicPr>
            <a:picLocks noChangeAspect="1"/>
          </p:cNvPicPr>
          <p:nvPr/>
        </p:nvPicPr>
        <p:blipFill>
          <a:blip r:embed="rId2"/>
          <a:stretch>
            <a:fillRect/>
          </a:stretch>
        </p:blipFill>
        <p:spPr>
          <a:xfrm>
            <a:off x="3401568" y="1874520"/>
            <a:ext cx="960120" cy="960120"/>
          </a:xfrm>
          <a:prstGeom prst="rect">
            <a:avLst/>
          </a:prstGeom>
        </p:spPr>
      </p:pic>
      <p:sp>
        <p:nvSpPr>
          <p:cNvPr id="10" name="A4|step no"/>
          <p:cNvSpPr txBox="1"/>
          <p:nvPr/>
        </p:nvSpPr>
        <p:spPr>
          <a:xfrm>
            <a:off x="2852928" y="2971800"/>
            <a:ext cx="2057400" cy="411480"/>
          </a:xfrm>
          <a:prstGeom prst="rect">
            <a:avLst/>
          </a:prstGeom>
          <a:noFill/>
          <a:ln/>
        </p:spPr>
        <p:txBody>
          <a:bodyPr wrap="square" lIns="0" tIns="0" rIns="0" bIns="0" rtlCol="0" anchor="ctr"/>
          <a:lstStyle/>
          <a:p>
            <a:pPr algn="ctr" indent="0" marL="0">
              <a:buNone/>
            </a:pPr>
            <a:r>
              <a:rPr lang="en-US" sz="2000" b="1" dirty="0">
                <a:solidFill>
                  <a:schemeClr val="accent1"/>
                </a:solidFill>
                <a:latin typeface="Poppins" pitchFamily="34" charset="0"/>
                <a:ea typeface="Poppins" pitchFamily="34" charset="-122"/>
                <a:cs typeface="Poppins" pitchFamily="34" charset="-120"/>
              </a:rPr>
              <a:t>02</a:t>
            </a:r>
            <a:endParaRPr lang="en-US" sz="2000" dirty="0"/>
          </a:p>
        </p:txBody>
      </p:sp>
      <p:sp>
        <p:nvSpPr>
          <p:cNvPr id="11" name="A4|step title"/>
          <p:cNvSpPr txBox="1"/>
          <p:nvPr/>
        </p:nvSpPr>
        <p:spPr>
          <a:xfrm>
            <a:off x="2852928" y="3383280"/>
            <a:ext cx="2057400" cy="347472"/>
          </a:xfrm>
          <a:prstGeom prst="rect">
            <a:avLst/>
          </a:prstGeom>
          <a:noFill/>
          <a:ln/>
        </p:spPr>
        <p:txBody>
          <a:bodyPr wrap="square" lIns="0" tIns="0" rIns="0" bIns="0" rtlCol="0" anchor="ctr"/>
          <a:lstStyle/>
          <a:p>
            <a:pPr algn="ctr" indent="0" marL="0">
              <a:buNone/>
            </a:pPr>
            <a:r>
              <a:rPr lang="en-US" sz="1300" b="1" dirty="0">
                <a:solidFill>
                  <a:schemeClr val="tx1"/>
                </a:solidFill>
                <a:latin typeface="Poppins" pitchFamily="34" charset="0"/>
                <a:ea typeface="Poppins" pitchFamily="34" charset="-122"/>
                <a:cs typeface="Poppins" pitchFamily="34" charset="-120"/>
              </a:rPr>
              <a:t>Site assessment</a:t>
            </a:r>
            <a:endParaRPr lang="en-US" sz="1300" dirty="0"/>
          </a:p>
        </p:txBody>
      </p:sp>
      <p:sp>
        <p:nvSpPr>
          <p:cNvPr id="12" name="A4|step text"/>
          <p:cNvSpPr txBox="1"/>
          <p:nvPr/>
        </p:nvSpPr>
        <p:spPr>
          <a:xfrm>
            <a:off x="2898648" y="3749040"/>
            <a:ext cx="1965960" cy="640080"/>
          </a:xfrm>
          <a:prstGeom prst="rect">
            <a:avLst/>
          </a:prstGeom>
          <a:noFill/>
          <a:ln/>
        </p:spPr>
        <p:txBody>
          <a:bodyPr wrap="square" lIns="0" tIns="0" rIns="0" bIns="0" rtlCol="0" anchor="t"/>
          <a:lstStyle/>
          <a:p>
            <a:pPr algn="ctr" indent="0" marL="0">
              <a:buNone/>
            </a:pPr>
            <a:r>
              <a:rPr lang="en-US" sz="1050" dirty="0">
                <a:solidFill>
                  <a:schemeClr val="accent5"/>
                </a:solidFill>
                <a:latin typeface="Poppins" pitchFamily="34" charset="0"/>
                <a:ea typeface="Poppins" pitchFamily="34" charset="-122"/>
                <a:cs typeface="Poppins" pitchFamily="34" charset="-120"/>
              </a:rPr>
              <a:t>We review areas, surfaces and priorities.</a:t>
            </a:r>
            <a:endParaRPr lang="en-US" sz="1050" dirty="0"/>
          </a:p>
        </p:txBody>
      </p:sp>
      <p:pic>
        <p:nvPicPr>
          <p:cNvPr id="13" name="A5|step icon" descr="preencoded.png">    </p:cNvPr>
          <p:cNvPicPr>
            <a:picLocks noChangeAspect="1"/>
          </p:cNvPicPr>
          <p:nvPr/>
        </p:nvPicPr>
        <p:blipFill>
          <a:blip r:embed="rId3"/>
          <a:stretch>
            <a:fillRect/>
          </a:stretch>
        </p:blipFill>
        <p:spPr>
          <a:xfrm>
            <a:off x="5614416" y="1874520"/>
            <a:ext cx="960120" cy="960120"/>
          </a:xfrm>
          <a:prstGeom prst="rect">
            <a:avLst/>
          </a:prstGeom>
        </p:spPr>
      </p:pic>
      <p:sp>
        <p:nvSpPr>
          <p:cNvPr id="14" name="A5|step no"/>
          <p:cNvSpPr txBox="1"/>
          <p:nvPr/>
        </p:nvSpPr>
        <p:spPr>
          <a:xfrm>
            <a:off x="5065776" y="2971800"/>
            <a:ext cx="2057400" cy="411480"/>
          </a:xfrm>
          <a:prstGeom prst="rect">
            <a:avLst/>
          </a:prstGeom>
          <a:noFill/>
          <a:ln/>
        </p:spPr>
        <p:txBody>
          <a:bodyPr wrap="square" lIns="0" tIns="0" rIns="0" bIns="0" rtlCol="0" anchor="ctr"/>
          <a:lstStyle/>
          <a:p>
            <a:pPr algn="ctr" indent="0" marL="0">
              <a:buNone/>
            </a:pPr>
            <a:r>
              <a:rPr lang="en-US" sz="2000" b="1" dirty="0">
                <a:solidFill>
                  <a:schemeClr val="accent1"/>
                </a:solidFill>
                <a:latin typeface="Poppins" pitchFamily="34" charset="0"/>
                <a:ea typeface="Poppins" pitchFamily="34" charset="-122"/>
                <a:cs typeface="Poppins" pitchFamily="34" charset="-120"/>
              </a:rPr>
              <a:t>03</a:t>
            </a:r>
            <a:endParaRPr lang="en-US" sz="2000" dirty="0"/>
          </a:p>
        </p:txBody>
      </p:sp>
      <p:sp>
        <p:nvSpPr>
          <p:cNvPr id="15" name="A5|step title"/>
          <p:cNvSpPr txBox="1"/>
          <p:nvPr/>
        </p:nvSpPr>
        <p:spPr>
          <a:xfrm>
            <a:off x="5065776" y="3383280"/>
            <a:ext cx="2057400" cy="347472"/>
          </a:xfrm>
          <a:prstGeom prst="rect">
            <a:avLst/>
          </a:prstGeom>
          <a:noFill/>
          <a:ln/>
        </p:spPr>
        <p:txBody>
          <a:bodyPr wrap="square" lIns="0" tIns="0" rIns="0" bIns="0" rtlCol="0" anchor="ctr"/>
          <a:lstStyle/>
          <a:p>
            <a:pPr algn="ctr" indent="0" marL="0">
              <a:buNone/>
            </a:pPr>
            <a:r>
              <a:rPr lang="en-US" sz="1300" b="1" dirty="0">
                <a:solidFill>
                  <a:schemeClr val="tx1"/>
                </a:solidFill>
                <a:latin typeface="Poppins" pitchFamily="34" charset="0"/>
                <a:ea typeface="Poppins" pitchFamily="34" charset="-122"/>
                <a:cs typeface="Poppins" pitchFamily="34" charset="-120"/>
              </a:rPr>
              <a:t>Proposal</a:t>
            </a:r>
            <a:endParaRPr lang="en-US" sz="1300" dirty="0"/>
          </a:p>
        </p:txBody>
      </p:sp>
      <p:sp>
        <p:nvSpPr>
          <p:cNvPr id="16" name="A5|step text"/>
          <p:cNvSpPr txBox="1"/>
          <p:nvPr/>
        </p:nvSpPr>
        <p:spPr>
          <a:xfrm>
            <a:off x="5111496" y="3749040"/>
            <a:ext cx="1965960" cy="640080"/>
          </a:xfrm>
          <a:prstGeom prst="rect">
            <a:avLst/>
          </a:prstGeom>
          <a:noFill/>
          <a:ln/>
        </p:spPr>
        <p:txBody>
          <a:bodyPr wrap="square" lIns="0" tIns="0" rIns="0" bIns="0" rtlCol="0" anchor="t"/>
          <a:lstStyle/>
          <a:p>
            <a:pPr algn="ctr" indent="0" marL="0">
              <a:buNone/>
            </a:pPr>
            <a:r>
              <a:rPr lang="en-US" sz="1050" dirty="0">
                <a:solidFill>
                  <a:schemeClr val="accent5"/>
                </a:solidFill>
                <a:latin typeface="Poppins" pitchFamily="34" charset="0"/>
                <a:ea typeface="Poppins" pitchFamily="34" charset="-122"/>
                <a:cs typeface="Poppins" pitchFamily="34" charset="-120"/>
              </a:rPr>
              <a:t>Clear scope, schedule and transparent pricing.</a:t>
            </a:r>
            <a:endParaRPr lang="en-US" sz="1050" dirty="0"/>
          </a:p>
        </p:txBody>
      </p:sp>
      <p:pic>
        <p:nvPicPr>
          <p:cNvPr id="17" name="A6|step icon" descr="preencoded.png">    </p:cNvPr>
          <p:cNvPicPr>
            <a:picLocks noChangeAspect="1"/>
          </p:cNvPicPr>
          <p:nvPr/>
        </p:nvPicPr>
        <p:blipFill>
          <a:blip r:embed="rId4"/>
          <a:stretch>
            <a:fillRect/>
          </a:stretch>
        </p:blipFill>
        <p:spPr>
          <a:xfrm>
            <a:off x="7827264" y="1874520"/>
            <a:ext cx="960120" cy="960120"/>
          </a:xfrm>
          <a:prstGeom prst="rect">
            <a:avLst/>
          </a:prstGeom>
        </p:spPr>
      </p:pic>
      <p:sp>
        <p:nvSpPr>
          <p:cNvPr id="18" name="A6|step no"/>
          <p:cNvSpPr txBox="1"/>
          <p:nvPr/>
        </p:nvSpPr>
        <p:spPr>
          <a:xfrm>
            <a:off x="7278624" y="2971800"/>
            <a:ext cx="2057400" cy="411480"/>
          </a:xfrm>
          <a:prstGeom prst="rect">
            <a:avLst/>
          </a:prstGeom>
          <a:noFill/>
          <a:ln/>
        </p:spPr>
        <p:txBody>
          <a:bodyPr wrap="square" lIns="0" tIns="0" rIns="0" bIns="0" rtlCol="0" anchor="ctr"/>
          <a:lstStyle/>
          <a:p>
            <a:pPr algn="ctr" indent="0" marL="0">
              <a:buNone/>
            </a:pPr>
            <a:r>
              <a:rPr lang="en-US" sz="2000" b="1" dirty="0">
                <a:solidFill>
                  <a:schemeClr val="accent1"/>
                </a:solidFill>
                <a:latin typeface="Poppins" pitchFamily="34" charset="0"/>
                <a:ea typeface="Poppins" pitchFamily="34" charset="-122"/>
                <a:cs typeface="Poppins" pitchFamily="34" charset="-120"/>
              </a:rPr>
              <a:t>04</a:t>
            </a:r>
            <a:endParaRPr lang="en-US" sz="2000" dirty="0"/>
          </a:p>
        </p:txBody>
      </p:sp>
      <p:sp>
        <p:nvSpPr>
          <p:cNvPr id="19" name="A6|step title"/>
          <p:cNvSpPr txBox="1"/>
          <p:nvPr/>
        </p:nvSpPr>
        <p:spPr>
          <a:xfrm>
            <a:off x="7278624" y="3383280"/>
            <a:ext cx="2057400" cy="347472"/>
          </a:xfrm>
          <a:prstGeom prst="rect">
            <a:avLst/>
          </a:prstGeom>
          <a:noFill/>
          <a:ln/>
        </p:spPr>
        <p:txBody>
          <a:bodyPr wrap="square" lIns="0" tIns="0" rIns="0" bIns="0" rtlCol="0" anchor="ctr"/>
          <a:lstStyle/>
          <a:p>
            <a:pPr algn="ctr" indent="0" marL="0">
              <a:buNone/>
            </a:pPr>
            <a:r>
              <a:rPr lang="en-US" sz="1300" b="1" dirty="0">
                <a:solidFill>
                  <a:schemeClr val="tx1"/>
                </a:solidFill>
                <a:latin typeface="Poppins" pitchFamily="34" charset="0"/>
                <a:ea typeface="Poppins" pitchFamily="34" charset="-122"/>
                <a:cs typeface="Poppins" pitchFamily="34" charset="-120"/>
              </a:rPr>
              <a:t>Mobilise</a:t>
            </a:r>
            <a:endParaRPr lang="en-US" sz="1300" dirty="0"/>
          </a:p>
        </p:txBody>
      </p:sp>
      <p:sp>
        <p:nvSpPr>
          <p:cNvPr id="20" name="A6|step text"/>
          <p:cNvSpPr txBox="1"/>
          <p:nvPr/>
        </p:nvSpPr>
        <p:spPr>
          <a:xfrm>
            <a:off x="7324344" y="3749040"/>
            <a:ext cx="1965960" cy="640080"/>
          </a:xfrm>
          <a:prstGeom prst="rect">
            <a:avLst/>
          </a:prstGeom>
          <a:noFill/>
          <a:ln/>
        </p:spPr>
        <p:txBody>
          <a:bodyPr wrap="square" lIns="0" tIns="0" rIns="0" bIns="0" rtlCol="0" anchor="t"/>
          <a:lstStyle/>
          <a:p>
            <a:pPr algn="ctr" indent="0" marL="0">
              <a:buNone/>
            </a:pPr>
            <a:r>
              <a:rPr lang="en-US" sz="1050" dirty="0">
                <a:solidFill>
                  <a:schemeClr val="accent5"/>
                </a:solidFill>
                <a:latin typeface="Poppins" pitchFamily="34" charset="0"/>
                <a:ea typeface="Poppins" pitchFamily="34" charset="-122"/>
                <a:cs typeface="Poppins" pitchFamily="34" charset="-120"/>
              </a:rPr>
              <a:t>An equipped crew briefed on your site.</a:t>
            </a:r>
            <a:endParaRPr lang="en-US" sz="1050" dirty="0"/>
          </a:p>
        </p:txBody>
      </p:sp>
      <p:pic>
        <p:nvPicPr>
          <p:cNvPr id="21" name="A7|step icon" descr="preencoded.png">    </p:cNvPr>
          <p:cNvPicPr>
            <a:picLocks noChangeAspect="1"/>
          </p:cNvPicPr>
          <p:nvPr/>
        </p:nvPicPr>
        <p:blipFill>
          <a:blip r:embed="rId5"/>
          <a:stretch>
            <a:fillRect/>
          </a:stretch>
        </p:blipFill>
        <p:spPr>
          <a:xfrm>
            <a:off x="10040112" y="1874520"/>
            <a:ext cx="960120" cy="960120"/>
          </a:xfrm>
          <a:prstGeom prst="rect">
            <a:avLst/>
          </a:prstGeom>
        </p:spPr>
      </p:pic>
      <p:sp>
        <p:nvSpPr>
          <p:cNvPr id="22" name="A7|step no"/>
          <p:cNvSpPr txBox="1"/>
          <p:nvPr/>
        </p:nvSpPr>
        <p:spPr>
          <a:xfrm>
            <a:off x="9491472" y="2971800"/>
            <a:ext cx="2057400" cy="411480"/>
          </a:xfrm>
          <a:prstGeom prst="rect">
            <a:avLst/>
          </a:prstGeom>
          <a:noFill/>
          <a:ln/>
        </p:spPr>
        <p:txBody>
          <a:bodyPr wrap="square" lIns="0" tIns="0" rIns="0" bIns="0" rtlCol="0" anchor="ctr"/>
          <a:lstStyle/>
          <a:p>
            <a:pPr algn="ctr" indent="0" marL="0">
              <a:buNone/>
            </a:pPr>
            <a:r>
              <a:rPr lang="en-US" sz="2000" b="1" dirty="0">
                <a:solidFill>
                  <a:schemeClr val="accent1"/>
                </a:solidFill>
                <a:latin typeface="Poppins" pitchFamily="34" charset="0"/>
                <a:ea typeface="Poppins" pitchFamily="34" charset="-122"/>
                <a:cs typeface="Poppins" pitchFamily="34" charset="-120"/>
              </a:rPr>
              <a:t>05</a:t>
            </a:r>
            <a:endParaRPr lang="en-US" sz="2000" dirty="0"/>
          </a:p>
        </p:txBody>
      </p:sp>
      <p:sp>
        <p:nvSpPr>
          <p:cNvPr id="23" name="A7|step title"/>
          <p:cNvSpPr txBox="1"/>
          <p:nvPr/>
        </p:nvSpPr>
        <p:spPr>
          <a:xfrm>
            <a:off x="9491472" y="3383280"/>
            <a:ext cx="2057400" cy="347472"/>
          </a:xfrm>
          <a:prstGeom prst="rect">
            <a:avLst/>
          </a:prstGeom>
          <a:noFill/>
          <a:ln/>
        </p:spPr>
        <p:txBody>
          <a:bodyPr wrap="square" lIns="0" tIns="0" rIns="0" bIns="0" rtlCol="0" anchor="ctr"/>
          <a:lstStyle/>
          <a:p>
            <a:pPr algn="ctr" indent="0" marL="0">
              <a:buNone/>
            </a:pPr>
            <a:r>
              <a:rPr lang="en-US" sz="1300" b="1" dirty="0">
                <a:solidFill>
                  <a:schemeClr val="tx1"/>
                </a:solidFill>
                <a:latin typeface="Poppins" pitchFamily="34" charset="0"/>
                <a:ea typeface="Poppins" pitchFamily="34" charset="-122"/>
                <a:cs typeface="Poppins" pitchFamily="34" charset="-120"/>
              </a:rPr>
              <a:t>Quality check</a:t>
            </a:r>
            <a:endParaRPr lang="en-US" sz="1300" dirty="0"/>
          </a:p>
        </p:txBody>
      </p:sp>
      <p:sp>
        <p:nvSpPr>
          <p:cNvPr id="24" name="A7|step text"/>
          <p:cNvSpPr txBox="1"/>
          <p:nvPr/>
        </p:nvSpPr>
        <p:spPr>
          <a:xfrm>
            <a:off x="9537192" y="3749040"/>
            <a:ext cx="1965960" cy="640080"/>
          </a:xfrm>
          <a:prstGeom prst="rect">
            <a:avLst/>
          </a:prstGeom>
          <a:noFill/>
          <a:ln/>
        </p:spPr>
        <p:txBody>
          <a:bodyPr wrap="square" lIns="0" tIns="0" rIns="0" bIns="0" rtlCol="0" anchor="t"/>
          <a:lstStyle/>
          <a:p>
            <a:pPr algn="ctr" indent="0" marL="0">
              <a:buNone/>
            </a:pPr>
            <a:r>
              <a:rPr lang="en-US" sz="1050" dirty="0">
                <a:solidFill>
                  <a:schemeClr val="accent5"/>
                </a:solidFill>
                <a:latin typeface="Poppins" pitchFamily="34" charset="0"/>
                <a:ea typeface="Poppins" pitchFamily="34" charset="-122"/>
                <a:cs typeface="Poppins" pitchFamily="34" charset="-120"/>
              </a:rPr>
              <a:t>Final walkthrough and ongoing checks.</a:t>
            </a:r>
            <a:endParaRPr lang="en-US" sz="1050" dirty="0"/>
          </a:p>
        </p:txBody>
      </p:sp>
      <p:pic>
        <p:nvPicPr>
          <p:cNvPr id="25" name="A8|crew photo" descr="preencoded.png">    </p:cNvPr>
          <p:cNvPicPr>
            <a:picLocks noChangeAspect="1"/>
          </p:cNvPicPr>
          <p:nvPr/>
        </p:nvPicPr>
        <p:blipFill>
          <a:blip r:embed="rId6"/>
          <a:stretch>
            <a:fillRect/>
          </a:stretch>
        </p:blipFill>
        <p:spPr>
          <a:xfrm>
            <a:off x="640080" y="4572000"/>
            <a:ext cx="3520440" cy="1600200"/>
          </a:xfrm>
          <a:prstGeom prst="rect">
            <a:avLst/>
          </a:prstGeom>
        </p:spPr>
      </p:pic>
      <p:pic>
        <p:nvPicPr>
          <p:cNvPr id="26" name="A8|crew photo" descr="preencoded.png">    </p:cNvPr>
          <p:cNvPicPr>
            <a:picLocks noChangeAspect="1"/>
          </p:cNvPicPr>
          <p:nvPr/>
        </p:nvPicPr>
        <p:blipFill>
          <a:blip r:embed="rId7"/>
          <a:stretch>
            <a:fillRect/>
          </a:stretch>
        </p:blipFill>
        <p:spPr>
          <a:xfrm>
            <a:off x="4366260" y="4572000"/>
            <a:ext cx="3520440" cy="1600200"/>
          </a:xfrm>
          <a:prstGeom prst="rect">
            <a:avLst/>
          </a:prstGeom>
        </p:spPr>
      </p:pic>
      <p:pic>
        <p:nvPicPr>
          <p:cNvPr id="27" name="A8|crew photo" descr="preencoded.png">    </p:cNvPr>
          <p:cNvPicPr>
            <a:picLocks noChangeAspect="1"/>
          </p:cNvPicPr>
          <p:nvPr/>
        </p:nvPicPr>
        <p:blipFill>
          <a:blip r:embed="rId8"/>
          <a:stretch>
            <a:fillRect/>
          </a:stretch>
        </p:blipFill>
        <p:spPr>
          <a:xfrm>
            <a:off x="8092440" y="4572000"/>
            <a:ext cx="3520440" cy="1600200"/>
          </a:xfrm>
          <a:prstGeom prst="rect">
            <a:avLst/>
          </a:prstGeom>
        </p:spPr>
      </p:pic>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17</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18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36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36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36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36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nodeType="withEffect">
                                  <p:stCondLst>
                                    <p:cond delay="54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54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54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54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nodeType="withEffect">
                                  <p:stCondLst>
                                    <p:cond delay="72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grpId="0" nodeType="withEffect">
                                  <p:stCondLst>
                                    <p:cond delay="72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72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600"/>
                                        <p:tgtEl>
                                          <p:spTgt spid="15"/>
                                        </p:tgtEl>
                                      </p:cBhvr>
                                    </p:animEffect>
                                    <p:anim calcmode="lin" valueType="num">
                                      <p:cBhvr additive="base">
                                        <p:cTn id="60" dur="600" fill="hold"/>
                                        <p:tgtEl>
                                          <p:spTgt spid="15"/>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72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600"/>
                                        <p:tgtEl>
                                          <p:spTgt spid="16"/>
                                        </p:tgtEl>
                                      </p:cBhvr>
                                    </p:animEffect>
                                    <p:anim calcmode="lin" valueType="num">
                                      <p:cBhvr additive="base">
                                        <p:cTn id="64" dur="600" fill="hold"/>
                                        <p:tgtEl>
                                          <p:spTgt spid="16"/>
                                        </p:tgtEl>
                                        <p:attrNameLst>
                                          <p:attrName>ppt_y</p:attrName>
                                        </p:attrNameLst>
                                      </p:cBhvr>
                                      <p:tavLst>
                                        <p:tav tm="0">
                                          <p:val>
                                            <p:strVal val="#ppt_y+0.03"/>
                                          </p:val>
                                        </p:tav>
                                        <p:tav tm="100000">
                                          <p:val>
                                            <p:strVal val="#ppt_y"/>
                                          </p:val>
                                        </p:tav>
                                      </p:tavLst>
                                    </p:anim>
                                  </p:childTnLst>
                                </p:cTn>
                              </p:par>
                              <p:par>
                                <p:cTn id="65" presetID="10" presetClass="entr" presetSubtype="0" fill="hold" nodeType="withEffect">
                                  <p:stCondLst>
                                    <p:cond delay="90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600"/>
                                        <p:tgtEl>
                                          <p:spTgt spid="17"/>
                                        </p:tgtEl>
                                      </p:cBhvr>
                                    </p:animEffect>
                                    <p:anim calcmode="lin" valueType="num">
                                      <p:cBhvr additive="base">
                                        <p:cTn id="68" dur="600" fill="hold"/>
                                        <p:tgtEl>
                                          <p:spTgt spid="17"/>
                                        </p:tgtEl>
                                        <p:attrNameLst>
                                          <p:attrName>ppt_y</p:attrName>
                                        </p:attrNameLst>
                                      </p:cBhvr>
                                      <p:tavLst>
                                        <p:tav tm="0">
                                          <p:val>
                                            <p:strVal val="#ppt_y+0.03"/>
                                          </p:val>
                                        </p:tav>
                                        <p:tav tm="100000">
                                          <p:val>
                                            <p:strVal val="#ppt_y"/>
                                          </p:val>
                                        </p:tav>
                                      </p:tavLst>
                                    </p:anim>
                                  </p:childTnLst>
                                </p:cTn>
                              </p:par>
                              <p:par>
                                <p:cTn id="69" presetID="10" presetClass="entr" presetSubtype="0" fill="hold" grpId="0" nodeType="withEffect">
                                  <p:stCondLst>
                                    <p:cond delay="90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600"/>
                                        <p:tgtEl>
                                          <p:spTgt spid="18"/>
                                        </p:tgtEl>
                                      </p:cBhvr>
                                    </p:animEffect>
                                    <p:anim calcmode="lin" valueType="num">
                                      <p:cBhvr additive="base">
                                        <p:cTn id="72" dur="600" fill="hold"/>
                                        <p:tgtEl>
                                          <p:spTgt spid="18"/>
                                        </p:tgtEl>
                                        <p:attrNameLst>
                                          <p:attrName>ppt_y</p:attrName>
                                        </p:attrNameLst>
                                      </p:cBhvr>
                                      <p:tavLst>
                                        <p:tav tm="0">
                                          <p:val>
                                            <p:strVal val="#ppt_y+0.03"/>
                                          </p:val>
                                        </p:tav>
                                        <p:tav tm="100000">
                                          <p:val>
                                            <p:strVal val="#ppt_y"/>
                                          </p:val>
                                        </p:tav>
                                      </p:tavLst>
                                    </p:anim>
                                  </p:childTnLst>
                                </p:cTn>
                              </p:par>
                              <p:par>
                                <p:cTn id="73" presetID="10" presetClass="entr" presetSubtype="0" fill="hold" grpId="0" nodeType="withEffect">
                                  <p:stCondLst>
                                    <p:cond delay="9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600"/>
                                        <p:tgtEl>
                                          <p:spTgt spid="19"/>
                                        </p:tgtEl>
                                      </p:cBhvr>
                                    </p:animEffect>
                                    <p:anim calcmode="lin" valueType="num">
                                      <p:cBhvr additive="base">
                                        <p:cTn id="76" dur="600" fill="hold"/>
                                        <p:tgtEl>
                                          <p:spTgt spid="19"/>
                                        </p:tgtEl>
                                        <p:attrNameLst>
                                          <p:attrName>ppt_y</p:attrName>
                                        </p:attrNameLst>
                                      </p:cBhvr>
                                      <p:tavLst>
                                        <p:tav tm="0">
                                          <p:val>
                                            <p:strVal val="#ppt_y+0.03"/>
                                          </p:val>
                                        </p:tav>
                                        <p:tav tm="100000">
                                          <p:val>
                                            <p:strVal val="#ppt_y"/>
                                          </p:val>
                                        </p:tav>
                                      </p:tavLst>
                                    </p:anim>
                                  </p:childTnLst>
                                </p:cTn>
                              </p:par>
                              <p:par>
                                <p:cTn id="77" presetID="10" presetClass="entr" presetSubtype="0" fill="hold" grpId="0" nodeType="withEffect">
                                  <p:stCondLst>
                                    <p:cond delay="90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600"/>
                                        <p:tgtEl>
                                          <p:spTgt spid="20"/>
                                        </p:tgtEl>
                                      </p:cBhvr>
                                    </p:animEffect>
                                    <p:anim calcmode="lin" valueType="num">
                                      <p:cBhvr additive="base">
                                        <p:cTn id="80" dur="600" fill="hold"/>
                                        <p:tgtEl>
                                          <p:spTgt spid="20"/>
                                        </p:tgtEl>
                                        <p:attrNameLst>
                                          <p:attrName>ppt_y</p:attrName>
                                        </p:attrNameLst>
                                      </p:cBhvr>
                                      <p:tavLst>
                                        <p:tav tm="0">
                                          <p:val>
                                            <p:strVal val="#ppt_y+0.03"/>
                                          </p:val>
                                        </p:tav>
                                        <p:tav tm="100000">
                                          <p:val>
                                            <p:strVal val="#ppt_y"/>
                                          </p:val>
                                        </p:tav>
                                      </p:tavLst>
                                    </p:anim>
                                  </p:childTnLst>
                                </p:cTn>
                              </p:par>
                              <p:par>
                                <p:cTn id="81" presetID="10" presetClass="entr" presetSubtype="0" fill="hold" nodeType="withEffect">
                                  <p:stCondLst>
                                    <p:cond delay="108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600"/>
                                        <p:tgtEl>
                                          <p:spTgt spid="21"/>
                                        </p:tgtEl>
                                      </p:cBhvr>
                                    </p:animEffect>
                                    <p:anim calcmode="lin" valueType="num">
                                      <p:cBhvr additive="base">
                                        <p:cTn id="84" dur="600" fill="hold"/>
                                        <p:tgtEl>
                                          <p:spTgt spid="21"/>
                                        </p:tgtEl>
                                        <p:attrNameLst>
                                          <p:attrName>ppt_y</p:attrName>
                                        </p:attrNameLst>
                                      </p:cBhvr>
                                      <p:tavLst>
                                        <p:tav tm="0">
                                          <p:val>
                                            <p:strVal val="#ppt_y+0.03"/>
                                          </p:val>
                                        </p:tav>
                                        <p:tav tm="100000">
                                          <p:val>
                                            <p:strVal val="#ppt_y"/>
                                          </p:val>
                                        </p:tav>
                                      </p:tavLst>
                                    </p:anim>
                                  </p:childTnLst>
                                </p:cTn>
                              </p:par>
                              <p:par>
                                <p:cTn id="85" presetID="10" presetClass="entr" presetSubtype="0" fill="hold" grpId="0" nodeType="withEffect">
                                  <p:stCondLst>
                                    <p:cond delay="108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600"/>
                                        <p:tgtEl>
                                          <p:spTgt spid="22"/>
                                        </p:tgtEl>
                                      </p:cBhvr>
                                    </p:animEffect>
                                    <p:anim calcmode="lin" valueType="num">
                                      <p:cBhvr additive="base">
                                        <p:cTn id="88" dur="600" fill="hold"/>
                                        <p:tgtEl>
                                          <p:spTgt spid="22"/>
                                        </p:tgtEl>
                                        <p:attrNameLst>
                                          <p:attrName>ppt_y</p:attrName>
                                        </p:attrNameLst>
                                      </p:cBhvr>
                                      <p:tavLst>
                                        <p:tav tm="0">
                                          <p:val>
                                            <p:strVal val="#ppt_y+0.03"/>
                                          </p:val>
                                        </p:tav>
                                        <p:tav tm="100000">
                                          <p:val>
                                            <p:strVal val="#ppt_y"/>
                                          </p:val>
                                        </p:tav>
                                      </p:tavLst>
                                    </p:anim>
                                  </p:childTnLst>
                                </p:cTn>
                              </p:par>
                              <p:par>
                                <p:cTn id="89" presetID="10" presetClass="entr" presetSubtype="0" fill="hold" grpId="0" nodeType="withEffect">
                                  <p:stCondLst>
                                    <p:cond delay="108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600"/>
                                        <p:tgtEl>
                                          <p:spTgt spid="23"/>
                                        </p:tgtEl>
                                      </p:cBhvr>
                                    </p:animEffect>
                                    <p:anim calcmode="lin" valueType="num">
                                      <p:cBhvr additive="base">
                                        <p:cTn id="92" dur="600" fill="hold"/>
                                        <p:tgtEl>
                                          <p:spTgt spid="23"/>
                                        </p:tgtEl>
                                        <p:attrNameLst>
                                          <p:attrName>ppt_y</p:attrName>
                                        </p:attrNameLst>
                                      </p:cBhvr>
                                      <p:tavLst>
                                        <p:tav tm="0">
                                          <p:val>
                                            <p:strVal val="#ppt_y+0.03"/>
                                          </p:val>
                                        </p:tav>
                                        <p:tav tm="100000">
                                          <p:val>
                                            <p:strVal val="#ppt_y"/>
                                          </p:val>
                                        </p:tav>
                                      </p:tavLst>
                                    </p:anim>
                                  </p:childTnLst>
                                </p:cTn>
                              </p:par>
                              <p:par>
                                <p:cTn id="93" presetID="10" presetClass="entr" presetSubtype="0" fill="hold" grpId="0" nodeType="withEffect">
                                  <p:stCondLst>
                                    <p:cond delay="108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600"/>
                                        <p:tgtEl>
                                          <p:spTgt spid="24"/>
                                        </p:tgtEl>
                                      </p:cBhvr>
                                    </p:animEffect>
                                    <p:anim calcmode="lin" valueType="num">
                                      <p:cBhvr additive="base">
                                        <p:cTn id="96" dur="600" fill="hold"/>
                                        <p:tgtEl>
                                          <p:spTgt spid="24"/>
                                        </p:tgtEl>
                                        <p:attrNameLst>
                                          <p:attrName>ppt_y</p:attrName>
                                        </p:attrNameLst>
                                      </p:cBhvr>
                                      <p:tavLst>
                                        <p:tav tm="0">
                                          <p:val>
                                            <p:strVal val="#ppt_y+0.03"/>
                                          </p:val>
                                        </p:tav>
                                        <p:tav tm="100000">
                                          <p:val>
                                            <p:strVal val="#ppt_y"/>
                                          </p:val>
                                        </p:tav>
                                      </p:tavLst>
                                    </p:anim>
                                  </p:childTnLst>
                                </p:cTn>
                              </p:par>
                              <p:par>
                                <p:cTn id="97" presetID="10" presetClass="entr" presetSubtype="0" fill="hold" nodeType="withEffect">
                                  <p:stCondLst>
                                    <p:cond delay="1260"/>
                                  </p:stCondLst>
                                  <p:childTnLst>
                                    <p:set>
                                      <p:cBhvr>
                                        <p:cTn id="98" dur="1" fill="hold">
                                          <p:stCondLst>
                                            <p:cond delay="0"/>
                                          </p:stCondLst>
                                        </p:cTn>
                                        <p:tgtEl>
                                          <p:spTgt spid="25"/>
                                        </p:tgtEl>
                                        <p:attrNameLst>
                                          <p:attrName>style.visibility</p:attrName>
                                        </p:attrNameLst>
                                      </p:cBhvr>
                                      <p:to>
                                        <p:strVal val="visible"/>
                                      </p:to>
                                    </p:set>
                                    <p:animEffect transition="in" filter="fade">
                                      <p:cBhvr>
                                        <p:cTn id="99" dur="600"/>
                                        <p:tgtEl>
                                          <p:spTgt spid="25"/>
                                        </p:tgtEl>
                                      </p:cBhvr>
                                    </p:animEffect>
                                    <p:anim calcmode="lin" valueType="num">
                                      <p:cBhvr additive="base">
                                        <p:cTn id="100" dur="600" fill="hold"/>
                                        <p:tgtEl>
                                          <p:spTgt spid="25"/>
                                        </p:tgtEl>
                                        <p:attrNameLst>
                                          <p:attrName>ppt_y</p:attrName>
                                        </p:attrNameLst>
                                      </p:cBhvr>
                                      <p:tavLst>
                                        <p:tav tm="0">
                                          <p:val>
                                            <p:strVal val="#ppt_y+0.03"/>
                                          </p:val>
                                        </p:tav>
                                        <p:tav tm="100000">
                                          <p:val>
                                            <p:strVal val="#ppt_y"/>
                                          </p:val>
                                        </p:tav>
                                      </p:tavLst>
                                    </p:anim>
                                  </p:childTnLst>
                                </p:cTn>
                              </p:par>
                              <p:par>
                                <p:cTn id="101" presetID="10" presetClass="entr" presetSubtype="0" fill="hold" nodeType="withEffect">
                                  <p:stCondLst>
                                    <p:cond delay="126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600"/>
                                        <p:tgtEl>
                                          <p:spTgt spid="26"/>
                                        </p:tgtEl>
                                      </p:cBhvr>
                                    </p:animEffect>
                                    <p:anim calcmode="lin" valueType="num">
                                      <p:cBhvr additive="base">
                                        <p:cTn id="104" dur="600" fill="hold"/>
                                        <p:tgtEl>
                                          <p:spTgt spid="26"/>
                                        </p:tgtEl>
                                        <p:attrNameLst>
                                          <p:attrName>ppt_y</p:attrName>
                                        </p:attrNameLst>
                                      </p:cBhvr>
                                      <p:tavLst>
                                        <p:tav tm="0">
                                          <p:val>
                                            <p:strVal val="#ppt_y+0.03"/>
                                          </p:val>
                                        </p:tav>
                                        <p:tav tm="100000">
                                          <p:val>
                                            <p:strVal val="#ppt_y"/>
                                          </p:val>
                                        </p:tav>
                                      </p:tavLst>
                                    </p:anim>
                                  </p:childTnLst>
                                </p:cTn>
                              </p:par>
                              <p:par>
                                <p:cTn id="105" presetID="10" presetClass="entr" presetSubtype="0" fill="hold" nodeType="withEffect">
                                  <p:stCondLst>
                                    <p:cond delay="126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600"/>
                                        <p:tgtEl>
                                          <p:spTgt spid="27"/>
                                        </p:tgtEl>
                                      </p:cBhvr>
                                    </p:animEffect>
                                    <p:anim calcmode="lin" valueType="num">
                                      <p:cBhvr additive="base">
                                        <p:cTn id="108" dur="600" fill="hold"/>
                                        <p:tgtEl>
                                          <p:spTgt spid="27"/>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8" grpId="0" animBg="1"/>
      <p:bldP spid="19" grpId="0" animBg="1"/>
      <p:bldP spid="20" grpId="0" animBg="1"/>
      <p:bldP spid="22" grpId="0" animBg="1"/>
      <p:bldP spid="23" grpId="0" animBg="1"/>
      <p:bldP spid="2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A1|eyebrow"/>
          <p:cNvSpPr txBox="1"/>
          <p:nvPr/>
        </p:nvSpPr>
        <p:spPr>
          <a:xfrm>
            <a:off x="640080" y="502920"/>
            <a:ext cx="64008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WHY CHOOSE MMT</a:t>
            </a:r>
            <a:endParaRPr lang="en-US" sz="1050" dirty="0"/>
          </a:p>
        </p:txBody>
      </p:sp>
      <p:sp>
        <p:nvSpPr>
          <p:cNvPr id="3" name="A1|title"/>
          <p:cNvSpPr txBox="1"/>
          <p:nvPr/>
        </p:nvSpPr>
        <p:spPr>
          <a:xfrm>
            <a:off x="640080" y="832104"/>
            <a:ext cx="6400800" cy="1143000"/>
          </a:xfrm>
          <a:prstGeom prst="rect">
            <a:avLst/>
          </a:prstGeom>
          <a:noFill/>
          <a:ln/>
        </p:spPr>
        <p:txBody>
          <a:bodyPr wrap="square" lIns="0" tIns="0" rIns="0" bIns="0" rtlCol="0" anchor="t"/>
          <a:lstStyle/>
          <a:p>
            <a:pPr indent="0" marL="0">
              <a:lnSpc>
                <a:spcPct val="95000"/>
              </a:lnSpc>
              <a:buNone/>
            </a:pPr>
            <a:r>
              <a:rPr lang="en-US" sz="3400" b="1" dirty="0">
                <a:solidFill>
                  <a:schemeClr val="tx1"/>
                </a:solidFill>
                <a:latin typeface="Poppins" pitchFamily="34" charset="0"/>
                <a:ea typeface="Poppins" pitchFamily="34" charset="-122"/>
                <a:cs typeface="Poppins" pitchFamily="34" charset="-120"/>
              </a:rPr>
              <a:t>Built on trust &amp; quality</a:t>
            </a:r>
            <a:endParaRPr lang="en-US" sz="3400" dirty="0"/>
          </a:p>
        </p:txBody>
      </p:sp>
      <p:sp>
        <p:nvSpPr>
          <p:cNvPr id="4" name="A2|glass card"/>
          <p:cNvSpPr/>
          <p:nvPr/>
        </p:nvSpPr>
        <p:spPr>
          <a:xfrm>
            <a:off x="640080" y="1965960"/>
            <a:ext cx="3108960" cy="1207008"/>
          </a:xfrm>
          <a:prstGeom prst="roundRect">
            <a:avLst>
              <a:gd name="adj" fmla="val 13636"/>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5" name="A2|icon" descr="preencoded.png">    </p:cNvPr>
          <p:cNvPicPr>
            <a:picLocks noChangeAspect="1"/>
          </p:cNvPicPr>
          <p:nvPr/>
        </p:nvPicPr>
        <p:blipFill>
          <a:blip r:embed="rId1"/>
          <a:stretch>
            <a:fillRect/>
          </a:stretch>
        </p:blipFill>
        <p:spPr>
          <a:xfrm>
            <a:off x="822960" y="2240280"/>
            <a:ext cx="640080" cy="640080"/>
          </a:xfrm>
          <a:prstGeom prst="rect">
            <a:avLst/>
          </a:prstGeom>
        </p:spPr>
      </p:pic>
      <p:sp>
        <p:nvSpPr>
          <p:cNvPr id="6" name="A2|text"/>
          <p:cNvSpPr txBox="1"/>
          <p:nvPr/>
        </p:nvSpPr>
        <p:spPr>
          <a:xfrm>
            <a:off x="1627632" y="2075688"/>
            <a:ext cx="2011680" cy="987552"/>
          </a:xfrm>
          <a:prstGeom prst="rect">
            <a:avLst/>
          </a:prstGeom>
          <a:noFill/>
          <a:ln/>
        </p:spPr>
        <p:txBody>
          <a:bodyPr wrap="square" lIns="0" tIns="0" rIns="0" bIns="0" rtlCol="0" anchor="ctr"/>
          <a:lstStyle/>
          <a:p>
            <a:pPr indent="0" marL="0">
              <a:buNone/>
            </a:pPr>
            <a:r>
              <a:rPr lang="en-US" sz="1250" b="1" dirty="0">
                <a:solidFill>
                  <a:schemeClr val="tx1"/>
                </a:solidFill>
                <a:latin typeface="Poppins" pitchFamily="34" charset="0"/>
                <a:ea typeface="Poppins" pitchFamily="34" charset="-122"/>
                <a:cs typeface="Poppins" pitchFamily="34" charset="-120"/>
              </a:rPr>
              <a:t>Trained, uniformed staff</a:t>
            </a:r>
            <a:endParaRPr lang="en-US" sz="1250" dirty="0"/>
          </a:p>
          <a:p>
            <a:pPr indent="0" marL="0">
              <a:buNone/>
            </a:pPr>
            <a:r>
              <a:rPr lang="en-US" sz="1050" dirty="0">
                <a:solidFill>
                  <a:schemeClr val="accent5"/>
                </a:solidFill>
                <a:latin typeface="Poppins" pitchFamily="34" charset="0"/>
                <a:ea typeface="Poppins" pitchFamily="34" charset="-122"/>
                <a:cs typeface="Poppins" pitchFamily="34" charset="-120"/>
              </a:rPr>
              <a:t>Vetted crews who respect your space.</a:t>
            </a:r>
            <a:endParaRPr lang="en-US" sz="1250" dirty="0"/>
          </a:p>
        </p:txBody>
      </p:sp>
      <p:sp>
        <p:nvSpPr>
          <p:cNvPr id="7" name="A3|glass card"/>
          <p:cNvSpPr/>
          <p:nvPr/>
        </p:nvSpPr>
        <p:spPr>
          <a:xfrm>
            <a:off x="3931920" y="1965960"/>
            <a:ext cx="3108960" cy="1207008"/>
          </a:xfrm>
          <a:prstGeom prst="roundRect">
            <a:avLst>
              <a:gd name="adj" fmla="val 13636"/>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8" name="A3|icon" descr="preencoded.png">    </p:cNvPr>
          <p:cNvPicPr>
            <a:picLocks noChangeAspect="1"/>
          </p:cNvPicPr>
          <p:nvPr/>
        </p:nvPicPr>
        <p:blipFill>
          <a:blip r:embed="rId2"/>
          <a:stretch>
            <a:fillRect/>
          </a:stretch>
        </p:blipFill>
        <p:spPr>
          <a:xfrm>
            <a:off x="4114800" y="2240280"/>
            <a:ext cx="640080" cy="640080"/>
          </a:xfrm>
          <a:prstGeom prst="rect">
            <a:avLst/>
          </a:prstGeom>
        </p:spPr>
      </p:pic>
      <p:sp>
        <p:nvSpPr>
          <p:cNvPr id="9" name="A3|text"/>
          <p:cNvSpPr txBox="1"/>
          <p:nvPr/>
        </p:nvSpPr>
        <p:spPr>
          <a:xfrm>
            <a:off x="4919472" y="2075688"/>
            <a:ext cx="2011680" cy="987552"/>
          </a:xfrm>
          <a:prstGeom prst="rect">
            <a:avLst/>
          </a:prstGeom>
          <a:noFill/>
          <a:ln/>
        </p:spPr>
        <p:txBody>
          <a:bodyPr wrap="square" lIns="0" tIns="0" rIns="0" bIns="0" rtlCol="0" anchor="ctr"/>
          <a:lstStyle/>
          <a:p>
            <a:pPr indent="0" marL="0">
              <a:buNone/>
            </a:pPr>
            <a:r>
              <a:rPr lang="en-US" sz="1250" b="1" dirty="0">
                <a:solidFill>
                  <a:schemeClr val="tx1"/>
                </a:solidFill>
                <a:latin typeface="Poppins" pitchFamily="34" charset="0"/>
                <a:ea typeface="Poppins" pitchFamily="34" charset="-122"/>
                <a:cs typeface="Poppins" pitchFamily="34" charset="-120"/>
              </a:rPr>
              <a:t>Eco-friendly products</a:t>
            </a:r>
            <a:endParaRPr lang="en-US" sz="1250" dirty="0"/>
          </a:p>
          <a:p>
            <a:pPr indent="0" marL="0">
              <a:buNone/>
            </a:pPr>
            <a:r>
              <a:rPr lang="en-US" sz="1050" dirty="0">
                <a:solidFill>
                  <a:schemeClr val="accent5"/>
                </a:solidFill>
                <a:latin typeface="Poppins" pitchFamily="34" charset="0"/>
                <a:ea typeface="Poppins" pitchFamily="34" charset="-122"/>
                <a:cs typeface="Poppins" pitchFamily="34" charset="-120"/>
              </a:rPr>
              <a:t>Safe for families, pets &amp; surfaces.</a:t>
            </a:r>
            <a:endParaRPr lang="en-US" sz="1250" dirty="0"/>
          </a:p>
        </p:txBody>
      </p:sp>
      <p:sp>
        <p:nvSpPr>
          <p:cNvPr id="10" name="A4|glass card"/>
          <p:cNvSpPr/>
          <p:nvPr/>
        </p:nvSpPr>
        <p:spPr>
          <a:xfrm>
            <a:off x="640080" y="3337560"/>
            <a:ext cx="3108960" cy="1207008"/>
          </a:xfrm>
          <a:prstGeom prst="roundRect">
            <a:avLst>
              <a:gd name="adj" fmla="val 13636"/>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1" name="A4|icon" descr="preencoded.png">    </p:cNvPr>
          <p:cNvPicPr>
            <a:picLocks noChangeAspect="1"/>
          </p:cNvPicPr>
          <p:nvPr/>
        </p:nvPicPr>
        <p:blipFill>
          <a:blip r:embed="rId3"/>
          <a:stretch>
            <a:fillRect/>
          </a:stretch>
        </p:blipFill>
        <p:spPr>
          <a:xfrm>
            <a:off x="822960" y="3611880"/>
            <a:ext cx="640080" cy="640080"/>
          </a:xfrm>
          <a:prstGeom prst="rect">
            <a:avLst/>
          </a:prstGeom>
        </p:spPr>
      </p:pic>
      <p:sp>
        <p:nvSpPr>
          <p:cNvPr id="12" name="A4|text"/>
          <p:cNvSpPr txBox="1"/>
          <p:nvPr/>
        </p:nvSpPr>
        <p:spPr>
          <a:xfrm>
            <a:off x="1627632" y="3447288"/>
            <a:ext cx="2011680" cy="987552"/>
          </a:xfrm>
          <a:prstGeom prst="rect">
            <a:avLst/>
          </a:prstGeom>
          <a:noFill/>
          <a:ln/>
        </p:spPr>
        <p:txBody>
          <a:bodyPr wrap="square" lIns="0" tIns="0" rIns="0" bIns="0" rtlCol="0" anchor="ctr"/>
          <a:lstStyle/>
          <a:p>
            <a:pPr indent="0" marL="0">
              <a:buNone/>
            </a:pPr>
            <a:r>
              <a:rPr lang="en-US" sz="1250" b="1" dirty="0">
                <a:solidFill>
                  <a:schemeClr val="tx1"/>
                </a:solidFill>
                <a:latin typeface="Poppins" pitchFamily="34" charset="0"/>
                <a:ea typeface="Poppins" pitchFamily="34" charset="-122"/>
                <a:cs typeface="Poppins" pitchFamily="34" charset="-120"/>
              </a:rPr>
              <a:t>Transparent pricing</a:t>
            </a:r>
            <a:endParaRPr lang="en-US" sz="1250" dirty="0"/>
          </a:p>
          <a:p>
            <a:pPr indent="0" marL="0">
              <a:buNone/>
            </a:pPr>
            <a:r>
              <a:rPr lang="en-US" sz="1050" dirty="0">
                <a:solidFill>
                  <a:schemeClr val="accent5"/>
                </a:solidFill>
                <a:latin typeface="Poppins" pitchFamily="34" charset="0"/>
                <a:ea typeface="Poppins" pitchFamily="34" charset="-122"/>
                <a:cs typeface="Poppins" pitchFamily="34" charset="-120"/>
              </a:rPr>
              <a:t>Clear written scope, no surprises.</a:t>
            </a:r>
            <a:endParaRPr lang="en-US" sz="1250" dirty="0"/>
          </a:p>
        </p:txBody>
      </p:sp>
      <p:sp>
        <p:nvSpPr>
          <p:cNvPr id="13" name="A5|glass card"/>
          <p:cNvSpPr/>
          <p:nvPr/>
        </p:nvSpPr>
        <p:spPr>
          <a:xfrm>
            <a:off x="3931920" y="3337560"/>
            <a:ext cx="3108960" cy="1207008"/>
          </a:xfrm>
          <a:prstGeom prst="roundRect">
            <a:avLst>
              <a:gd name="adj" fmla="val 13636"/>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4" name="A5|icon" descr="preencoded.png">    </p:cNvPr>
          <p:cNvPicPr>
            <a:picLocks noChangeAspect="1"/>
          </p:cNvPicPr>
          <p:nvPr/>
        </p:nvPicPr>
        <p:blipFill>
          <a:blip r:embed="rId4"/>
          <a:stretch>
            <a:fillRect/>
          </a:stretch>
        </p:blipFill>
        <p:spPr>
          <a:xfrm>
            <a:off x="4114800" y="3611880"/>
            <a:ext cx="640080" cy="640080"/>
          </a:xfrm>
          <a:prstGeom prst="rect">
            <a:avLst/>
          </a:prstGeom>
        </p:spPr>
      </p:pic>
      <p:sp>
        <p:nvSpPr>
          <p:cNvPr id="15" name="A5|text"/>
          <p:cNvSpPr txBox="1"/>
          <p:nvPr/>
        </p:nvSpPr>
        <p:spPr>
          <a:xfrm>
            <a:off x="4919472" y="3447288"/>
            <a:ext cx="2011680" cy="987552"/>
          </a:xfrm>
          <a:prstGeom prst="rect">
            <a:avLst/>
          </a:prstGeom>
          <a:noFill/>
          <a:ln/>
        </p:spPr>
        <p:txBody>
          <a:bodyPr wrap="square" lIns="0" tIns="0" rIns="0" bIns="0" rtlCol="0" anchor="ctr"/>
          <a:lstStyle/>
          <a:p>
            <a:pPr indent="0" marL="0">
              <a:buNone/>
            </a:pPr>
            <a:r>
              <a:rPr lang="en-US" sz="1250" b="1" dirty="0">
                <a:solidFill>
                  <a:schemeClr val="tx1"/>
                </a:solidFill>
                <a:latin typeface="Poppins" pitchFamily="34" charset="0"/>
                <a:ea typeface="Poppins" pitchFamily="34" charset="-122"/>
                <a:cs typeface="Poppins" pitchFamily="34" charset="-120"/>
              </a:rPr>
              <a:t>Flexible schedules</a:t>
            </a:r>
            <a:endParaRPr lang="en-US" sz="1250" dirty="0"/>
          </a:p>
          <a:p>
            <a:pPr indent="0" marL="0">
              <a:buNone/>
            </a:pPr>
            <a:r>
              <a:rPr lang="en-US" sz="1050" dirty="0">
                <a:solidFill>
                  <a:schemeClr val="accent5"/>
                </a:solidFill>
                <a:latin typeface="Poppins" pitchFamily="34" charset="0"/>
                <a:ea typeface="Poppins" pitchFamily="34" charset="-122"/>
                <a:cs typeface="Poppins" pitchFamily="34" charset="-120"/>
              </a:rPr>
              <a:t>Daily, weekly, monthly or one-time.</a:t>
            </a:r>
            <a:endParaRPr lang="en-US" sz="1250" dirty="0"/>
          </a:p>
        </p:txBody>
      </p:sp>
      <p:sp>
        <p:nvSpPr>
          <p:cNvPr id="16" name="A6|glass card"/>
          <p:cNvSpPr/>
          <p:nvPr/>
        </p:nvSpPr>
        <p:spPr>
          <a:xfrm>
            <a:off x="640080" y="4709160"/>
            <a:ext cx="3108960" cy="1207008"/>
          </a:xfrm>
          <a:prstGeom prst="roundRect">
            <a:avLst>
              <a:gd name="adj" fmla="val 13636"/>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7" name="A6|icon" descr="preencoded.png">    </p:cNvPr>
          <p:cNvPicPr>
            <a:picLocks noChangeAspect="1"/>
          </p:cNvPicPr>
          <p:nvPr/>
        </p:nvPicPr>
        <p:blipFill>
          <a:blip r:embed="rId5"/>
          <a:stretch>
            <a:fillRect/>
          </a:stretch>
        </p:blipFill>
        <p:spPr>
          <a:xfrm>
            <a:off x="822960" y="4983480"/>
            <a:ext cx="640080" cy="640080"/>
          </a:xfrm>
          <a:prstGeom prst="rect">
            <a:avLst/>
          </a:prstGeom>
        </p:spPr>
      </p:pic>
      <p:sp>
        <p:nvSpPr>
          <p:cNvPr id="18" name="A6|text"/>
          <p:cNvSpPr txBox="1"/>
          <p:nvPr/>
        </p:nvSpPr>
        <p:spPr>
          <a:xfrm>
            <a:off x="1627632" y="4818888"/>
            <a:ext cx="2011680" cy="987552"/>
          </a:xfrm>
          <a:prstGeom prst="rect">
            <a:avLst/>
          </a:prstGeom>
          <a:noFill/>
          <a:ln/>
        </p:spPr>
        <p:txBody>
          <a:bodyPr wrap="square" lIns="0" tIns="0" rIns="0" bIns="0" rtlCol="0" anchor="ctr"/>
          <a:lstStyle/>
          <a:p>
            <a:pPr indent="0" marL="0">
              <a:buNone/>
            </a:pPr>
            <a:r>
              <a:rPr lang="en-US" sz="1250" b="1" dirty="0">
                <a:solidFill>
                  <a:schemeClr val="tx1"/>
                </a:solidFill>
                <a:latin typeface="Poppins" pitchFamily="34" charset="0"/>
                <a:ea typeface="Poppins" pitchFamily="34" charset="-122"/>
                <a:cs typeface="Poppins" pitchFamily="34" charset="-120"/>
              </a:rPr>
              <a:t>Advanced equipment</a:t>
            </a:r>
            <a:endParaRPr lang="en-US" sz="1250" dirty="0"/>
          </a:p>
          <a:p>
            <a:pPr indent="0" marL="0">
              <a:buNone/>
            </a:pPr>
            <a:r>
              <a:rPr lang="en-US" sz="1050" dirty="0">
                <a:solidFill>
                  <a:schemeClr val="accent5"/>
                </a:solidFill>
                <a:latin typeface="Poppins" pitchFamily="34" charset="0"/>
                <a:ea typeface="Poppins" pitchFamily="34" charset="-122"/>
                <a:cs typeface="Poppins" pitchFamily="34" charset="-120"/>
              </a:rPr>
              <a:t>Professional machines for every surface.</a:t>
            </a:r>
            <a:endParaRPr lang="en-US" sz="1250" dirty="0"/>
          </a:p>
        </p:txBody>
      </p:sp>
      <p:sp>
        <p:nvSpPr>
          <p:cNvPr id="19" name="A7|glass card"/>
          <p:cNvSpPr/>
          <p:nvPr/>
        </p:nvSpPr>
        <p:spPr>
          <a:xfrm>
            <a:off x="3931920" y="4709160"/>
            <a:ext cx="3108960" cy="1207008"/>
          </a:xfrm>
          <a:prstGeom prst="roundRect">
            <a:avLst>
              <a:gd name="adj" fmla="val 13636"/>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20" name="A7|icon" descr="preencoded.png">    </p:cNvPr>
          <p:cNvPicPr>
            <a:picLocks noChangeAspect="1"/>
          </p:cNvPicPr>
          <p:nvPr/>
        </p:nvPicPr>
        <p:blipFill>
          <a:blip r:embed="rId6"/>
          <a:stretch>
            <a:fillRect/>
          </a:stretch>
        </p:blipFill>
        <p:spPr>
          <a:xfrm>
            <a:off x="4114800" y="4983480"/>
            <a:ext cx="640080" cy="640080"/>
          </a:xfrm>
          <a:prstGeom prst="rect">
            <a:avLst/>
          </a:prstGeom>
        </p:spPr>
      </p:pic>
      <p:sp>
        <p:nvSpPr>
          <p:cNvPr id="21" name="A7|text"/>
          <p:cNvSpPr txBox="1"/>
          <p:nvPr/>
        </p:nvSpPr>
        <p:spPr>
          <a:xfrm>
            <a:off x="4919472" y="4818888"/>
            <a:ext cx="2011680" cy="987552"/>
          </a:xfrm>
          <a:prstGeom prst="rect">
            <a:avLst/>
          </a:prstGeom>
          <a:noFill/>
          <a:ln/>
        </p:spPr>
        <p:txBody>
          <a:bodyPr wrap="square" lIns="0" tIns="0" rIns="0" bIns="0" rtlCol="0" anchor="ctr"/>
          <a:lstStyle/>
          <a:p>
            <a:pPr indent="0" marL="0">
              <a:buNone/>
            </a:pPr>
            <a:r>
              <a:rPr lang="en-US" sz="1250" b="1" dirty="0">
                <a:solidFill>
                  <a:schemeClr val="tx1"/>
                </a:solidFill>
                <a:latin typeface="Poppins" pitchFamily="34" charset="0"/>
                <a:ea typeface="Poppins" pitchFamily="34" charset="-122"/>
                <a:cs typeface="Poppins" pitchFamily="34" charset="-120"/>
              </a:rPr>
              <a:t>One point of contact</a:t>
            </a:r>
            <a:endParaRPr lang="en-US" sz="1250" dirty="0"/>
          </a:p>
          <a:p>
            <a:pPr indent="0" marL="0">
              <a:buNone/>
            </a:pPr>
            <a:r>
              <a:rPr lang="en-US" sz="1050" dirty="0">
                <a:solidFill>
                  <a:schemeClr val="accent5"/>
                </a:solidFill>
                <a:latin typeface="Poppins" pitchFamily="34" charset="0"/>
                <a:ea typeface="Poppins" pitchFamily="34" charset="-122"/>
                <a:cs typeface="Poppins" pitchFamily="34" charset="-120"/>
              </a:rPr>
              <a:t>Direct line by phone or WhatsApp.</a:t>
            </a:r>
            <a:endParaRPr lang="en-US" sz="1250" dirty="0"/>
          </a:p>
        </p:txBody>
      </p:sp>
      <p:sp>
        <p:nvSpPr>
          <p:cNvPr id="22" name="A1|frame"/>
          <p:cNvSpPr/>
          <p:nvPr/>
        </p:nvSpPr>
        <p:spPr>
          <a:xfrm>
            <a:off x="7955280" y="868680"/>
            <a:ext cx="3657600" cy="5212080"/>
          </a:xfrm>
          <a:prstGeom prst="roundRect">
            <a:avLst>
              <a:gd name="adj" fmla="val 7500"/>
            </a:avLst>
          </a:prstGeom>
          <a:ln w="31750">
            <a:solidFill>
              <a:srgbClr val="4CC594"/>
            </a:solidFill>
            <a:prstDash val="solid"/>
          </a:ln>
        </p:spPr>
      </p:sp>
      <p:pic>
        <p:nvPicPr>
          <p:cNvPr id="23" name="A1|crew photo" descr="preencoded.png">    </p:cNvPr>
          <p:cNvPicPr>
            <a:picLocks noChangeAspect="1"/>
          </p:cNvPicPr>
          <p:nvPr/>
        </p:nvPicPr>
        <p:blipFill>
          <a:blip r:embed="rId7"/>
          <a:stretch>
            <a:fillRect/>
          </a:stretch>
        </p:blipFill>
        <p:spPr>
          <a:xfrm>
            <a:off x="7680960" y="548640"/>
            <a:ext cx="3657600" cy="5212080"/>
          </a:xfrm>
          <a:prstGeom prst="rect">
            <a:avLst/>
          </a:prstGeom>
        </p:spPr>
      </p:pic>
      <p:sp>
        <p:nvSpPr>
          <p:cNvPr id="24" name="A8|caption"/>
          <p:cNvSpPr/>
          <p:nvPr/>
        </p:nvSpPr>
        <p:spPr>
          <a:xfrm>
            <a:off x="7909560" y="5029200"/>
            <a:ext cx="3200400" cy="548640"/>
          </a:xfrm>
          <a:prstGeom prst="roundRect">
            <a:avLst>
              <a:gd name="adj" fmla="val 23333"/>
            </a:avLst>
          </a:prstGeom>
          <a:solidFill>
            <a:schemeClr val="accent2"/>
          </a:solidFill>
          <a:ln/>
        </p:spPr>
      </p:sp>
      <p:sp>
        <p:nvSpPr>
          <p:cNvPr id="25" name="A8|caption text"/>
          <p:cNvSpPr txBox="1"/>
          <p:nvPr/>
        </p:nvSpPr>
        <p:spPr>
          <a:xfrm>
            <a:off x="7909560" y="5029200"/>
            <a:ext cx="3200400" cy="548640"/>
          </a:xfrm>
          <a:prstGeom prst="rect">
            <a:avLst/>
          </a:prstGeom>
          <a:noFill/>
          <a:ln/>
        </p:spPr>
        <p:txBody>
          <a:bodyPr wrap="square" lIns="0" tIns="0" rIns="0" bIns="0" rtlCol="0" anchor="ctr"/>
          <a:lstStyle/>
          <a:p>
            <a:pPr algn="ctr" indent="0" marL="0">
              <a:buNone/>
            </a:pPr>
            <a:r>
              <a:rPr lang="en-US" sz="1100" b="1" dirty="0">
                <a:solidFill>
                  <a:schemeClr val="tx1"/>
                </a:solidFill>
                <a:latin typeface="Poppins" pitchFamily="34" charset="0"/>
                <a:ea typeface="Poppins" pitchFamily="34" charset="-122"/>
                <a:cs typeface="Poppins" pitchFamily="34" charset="-120"/>
              </a:rPr>
              <a:t>Our uniformed MMT team</a:t>
            </a:r>
            <a:endParaRPr lang="en-US" sz="1100" dirty="0"/>
          </a:p>
        </p:txBody>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18</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600"/>
                                        <p:tgtEl>
                                          <p:spTgt spid="22"/>
                                        </p:tgtEl>
                                      </p:cBhvr>
                                    </p:animEffect>
                                    <p:anim calcmode="lin" valueType="num">
                                      <p:cBhvr additive="base">
                                        <p:cTn id="16" dur="600" fill="hold"/>
                                        <p:tgtEl>
                                          <p:spTgt spid="22"/>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600"/>
                                        <p:tgtEl>
                                          <p:spTgt spid="23"/>
                                        </p:tgtEl>
                                      </p:cBhvr>
                                    </p:animEffect>
                                    <p:anim calcmode="lin" valueType="num">
                                      <p:cBhvr additive="base">
                                        <p:cTn id="20" dur="600" fill="hold"/>
                                        <p:tgtEl>
                                          <p:spTgt spid="23"/>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18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600"/>
                                        <p:tgtEl>
                                          <p:spTgt spid="4"/>
                                        </p:tgtEl>
                                      </p:cBhvr>
                                    </p:animEffect>
                                    <p:anim calcmode="lin" valueType="num">
                                      <p:cBhvr additive="base">
                                        <p:cTn id="24" dur="600" fill="hold"/>
                                        <p:tgtEl>
                                          <p:spTgt spid="4"/>
                                        </p:tgtEl>
                                        <p:attrNameLst>
                                          <p:attrName>ppt_y</p:attrName>
                                        </p:attrNameLst>
                                      </p:cBhvr>
                                      <p:tavLst>
                                        <p:tav tm="0">
                                          <p:val>
                                            <p:strVal val="#ppt_y+0.03"/>
                                          </p:val>
                                        </p:tav>
                                        <p:tav tm="100000">
                                          <p:val>
                                            <p:strVal val="#ppt_y"/>
                                          </p:val>
                                        </p:tav>
                                      </p:tavLst>
                                    </p:anim>
                                  </p:childTnLst>
                                </p:cTn>
                              </p:par>
                              <p:par>
                                <p:cTn id="25" presetID="10" presetClass="entr" presetSubtype="0" fill="hold" nodeType="withEffect">
                                  <p:stCondLst>
                                    <p:cond delay="18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600"/>
                                        <p:tgtEl>
                                          <p:spTgt spid="5"/>
                                        </p:tgtEl>
                                      </p:cBhvr>
                                    </p:animEffect>
                                    <p:anim calcmode="lin" valueType="num">
                                      <p:cBhvr additive="base">
                                        <p:cTn id="28" dur="600" fill="hold"/>
                                        <p:tgtEl>
                                          <p:spTgt spid="5"/>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18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600"/>
                                        <p:tgtEl>
                                          <p:spTgt spid="6"/>
                                        </p:tgtEl>
                                      </p:cBhvr>
                                    </p:animEffect>
                                    <p:anim calcmode="lin" valueType="num">
                                      <p:cBhvr additive="base">
                                        <p:cTn id="32" dur="600" fill="hold"/>
                                        <p:tgtEl>
                                          <p:spTgt spid="6"/>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36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600"/>
                                        <p:tgtEl>
                                          <p:spTgt spid="7"/>
                                        </p:tgtEl>
                                      </p:cBhvr>
                                    </p:animEffect>
                                    <p:anim calcmode="lin" valueType="num">
                                      <p:cBhvr additive="base">
                                        <p:cTn id="36" dur="600" fill="hold"/>
                                        <p:tgtEl>
                                          <p:spTgt spid="7"/>
                                        </p:tgtEl>
                                        <p:attrNameLst>
                                          <p:attrName>ppt_y</p:attrName>
                                        </p:attrNameLst>
                                      </p:cBhvr>
                                      <p:tavLst>
                                        <p:tav tm="0">
                                          <p:val>
                                            <p:strVal val="#ppt_y+0.03"/>
                                          </p:val>
                                        </p:tav>
                                        <p:tav tm="100000">
                                          <p:val>
                                            <p:strVal val="#ppt_y"/>
                                          </p:val>
                                        </p:tav>
                                      </p:tavLst>
                                    </p:anim>
                                  </p:childTnLst>
                                </p:cTn>
                              </p:par>
                              <p:par>
                                <p:cTn id="37" presetID="10" presetClass="entr" presetSubtype="0" fill="hold" nodeType="withEffect">
                                  <p:stCondLst>
                                    <p:cond delay="36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600"/>
                                        <p:tgtEl>
                                          <p:spTgt spid="8"/>
                                        </p:tgtEl>
                                      </p:cBhvr>
                                    </p:animEffect>
                                    <p:anim calcmode="lin" valueType="num">
                                      <p:cBhvr additive="base">
                                        <p:cTn id="40" dur="600" fill="hold"/>
                                        <p:tgtEl>
                                          <p:spTgt spid="8"/>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36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600"/>
                                        <p:tgtEl>
                                          <p:spTgt spid="9"/>
                                        </p:tgtEl>
                                      </p:cBhvr>
                                    </p:animEffect>
                                    <p:anim calcmode="lin" valueType="num">
                                      <p:cBhvr additive="base">
                                        <p:cTn id="44" dur="600" fill="hold"/>
                                        <p:tgtEl>
                                          <p:spTgt spid="9"/>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54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600"/>
                                        <p:tgtEl>
                                          <p:spTgt spid="10"/>
                                        </p:tgtEl>
                                      </p:cBhvr>
                                    </p:animEffect>
                                    <p:anim calcmode="lin" valueType="num">
                                      <p:cBhvr additive="base">
                                        <p:cTn id="48" dur="600" fill="hold"/>
                                        <p:tgtEl>
                                          <p:spTgt spid="10"/>
                                        </p:tgtEl>
                                        <p:attrNameLst>
                                          <p:attrName>ppt_y</p:attrName>
                                        </p:attrNameLst>
                                      </p:cBhvr>
                                      <p:tavLst>
                                        <p:tav tm="0">
                                          <p:val>
                                            <p:strVal val="#ppt_y+0.03"/>
                                          </p:val>
                                        </p:tav>
                                        <p:tav tm="100000">
                                          <p:val>
                                            <p:strVal val="#ppt_y"/>
                                          </p:val>
                                        </p:tav>
                                      </p:tavLst>
                                    </p:anim>
                                  </p:childTnLst>
                                </p:cTn>
                              </p:par>
                              <p:par>
                                <p:cTn id="49" presetID="10" presetClass="entr" presetSubtype="0" fill="hold" nodeType="withEffect">
                                  <p:stCondLst>
                                    <p:cond delay="54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600"/>
                                        <p:tgtEl>
                                          <p:spTgt spid="11"/>
                                        </p:tgtEl>
                                      </p:cBhvr>
                                    </p:animEffect>
                                    <p:anim calcmode="lin" valueType="num">
                                      <p:cBhvr additive="base">
                                        <p:cTn id="52" dur="600" fill="hold"/>
                                        <p:tgtEl>
                                          <p:spTgt spid="11"/>
                                        </p:tgtEl>
                                        <p:attrNameLst>
                                          <p:attrName>ppt_y</p:attrName>
                                        </p:attrNameLst>
                                      </p:cBhvr>
                                      <p:tavLst>
                                        <p:tav tm="0">
                                          <p:val>
                                            <p:strVal val="#ppt_y+0.03"/>
                                          </p:val>
                                        </p:tav>
                                        <p:tav tm="100000">
                                          <p:val>
                                            <p:strVal val="#ppt_y"/>
                                          </p:val>
                                        </p:tav>
                                      </p:tavLst>
                                    </p:anim>
                                  </p:childTnLst>
                                </p:cTn>
                              </p:par>
                              <p:par>
                                <p:cTn id="53" presetID="10" presetClass="entr" presetSubtype="0" fill="hold" grpId="0" nodeType="withEffect">
                                  <p:stCondLst>
                                    <p:cond delay="54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600"/>
                                        <p:tgtEl>
                                          <p:spTgt spid="12"/>
                                        </p:tgtEl>
                                      </p:cBhvr>
                                    </p:animEffect>
                                    <p:anim calcmode="lin" valueType="num">
                                      <p:cBhvr additive="base">
                                        <p:cTn id="56" dur="600" fill="hold"/>
                                        <p:tgtEl>
                                          <p:spTgt spid="12"/>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72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600"/>
                                        <p:tgtEl>
                                          <p:spTgt spid="13"/>
                                        </p:tgtEl>
                                      </p:cBhvr>
                                    </p:animEffect>
                                    <p:anim calcmode="lin" valueType="num">
                                      <p:cBhvr additive="base">
                                        <p:cTn id="60" dur="600" fill="hold"/>
                                        <p:tgtEl>
                                          <p:spTgt spid="13"/>
                                        </p:tgtEl>
                                        <p:attrNameLst>
                                          <p:attrName>ppt_y</p:attrName>
                                        </p:attrNameLst>
                                      </p:cBhvr>
                                      <p:tavLst>
                                        <p:tav tm="0">
                                          <p:val>
                                            <p:strVal val="#ppt_y+0.03"/>
                                          </p:val>
                                        </p:tav>
                                        <p:tav tm="100000">
                                          <p:val>
                                            <p:strVal val="#ppt_y"/>
                                          </p:val>
                                        </p:tav>
                                      </p:tavLst>
                                    </p:anim>
                                  </p:childTnLst>
                                </p:cTn>
                              </p:par>
                              <p:par>
                                <p:cTn id="61" presetID="10" presetClass="entr" presetSubtype="0" fill="hold" nodeType="withEffect">
                                  <p:stCondLst>
                                    <p:cond delay="72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600"/>
                                        <p:tgtEl>
                                          <p:spTgt spid="14"/>
                                        </p:tgtEl>
                                      </p:cBhvr>
                                    </p:animEffect>
                                    <p:anim calcmode="lin" valueType="num">
                                      <p:cBhvr additive="base">
                                        <p:cTn id="64" dur="600" fill="hold"/>
                                        <p:tgtEl>
                                          <p:spTgt spid="14"/>
                                        </p:tgtEl>
                                        <p:attrNameLst>
                                          <p:attrName>ppt_y</p:attrName>
                                        </p:attrNameLst>
                                      </p:cBhvr>
                                      <p:tavLst>
                                        <p:tav tm="0">
                                          <p:val>
                                            <p:strVal val="#ppt_y+0.03"/>
                                          </p:val>
                                        </p:tav>
                                        <p:tav tm="100000">
                                          <p:val>
                                            <p:strVal val="#ppt_y"/>
                                          </p:val>
                                        </p:tav>
                                      </p:tavLst>
                                    </p:anim>
                                  </p:childTnLst>
                                </p:cTn>
                              </p:par>
                              <p:par>
                                <p:cTn id="65" presetID="10" presetClass="entr" presetSubtype="0" fill="hold" grpId="0" nodeType="withEffect">
                                  <p:stCondLst>
                                    <p:cond delay="72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600"/>
                                        <p:tgtEl>
                                          <p:spTgt spid="15"/>
                                        </p:tgtEl>
                                      </p:cBhvr>
                                    </p:animEffect>
                                    <p:anim calcmode="lin" valueType="num">
                                      <p:cBhvr additive="base">
                                        <p:cTn id="68" dur="600" fill="hold"/>
                                        <p:tgtEl>
                                          <p:spTgt spid="15"/>
                                        </p:tgtEl>
                                        <p:attrNameLst>
                                          <p:attrName>ppt_y</p:attrName>
                                        </p:attrNameLst>
                                      </p:cBhvr>
                                      <p:tavLst>
                                        <p:tav tm="0">
                                          <p:val>
                                            <p:strVal val="#ppt_y+0.03"/>
                                          </p:val>
                                        </p:tav>
                                        <p:tav tm="100000">
                                          <p:val>
                                            <p:strVal val="#ppt_y"/>
                                          </p:val>
                                        </p:tav>
                                      </p:tavLst>
                                    </p:anim>
                                  </p:childTnLst>
                                </p:cTn>
                              </p:par>
                              <p:par>
                                <p:cTn id="69" presetID="10" presetClass="entr" presetSubtype="0" fill="hold" grpId="0" nodeType="withEffect">
                                  <p:stCondLst>
                                    <p:cond delay="90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600"/>
                                        <p:tgtEl>
                                          <p:spTgt spid="16"/>
                                        </p:tgtEl>
                                      </p:cBhvr>
                                    </p:animEffect>
                                    <p:anim calcmode="lin" valueType="num">
                                      <p:cBhvr additive="base">
                                        <p:cTn id="72" dur="600" fill="hold"/>
                                        <p:tgtEl>
                                          <p:spTgt spid="16"/>
                                        </p:tgtEl>
                                        <p:attrNameLst>
                                          <p:attrName>ppt_y</p:attrName>
                                        </p:attrNameLst>
                                      </p:cBhvr>
                                      <p:tavLst>
                                        <p:tav tm="0">
                                          <p:val>
                                            <p:strVal val="#ppt_y+0.03"/>
                                          </p:val>
                                        </p:tav>
                                        <p:tav tm="100000">
                                          <p:val>
                                            <p:strVal val="#ppt_y"/>
                                          </p:val>
                                        </p:tav>
                                      </p:tavLst>
                                    </p:anim>
                                  </p:childTnLst>
                                </p:cTn>
                              </p:par>
                              <p:par>
                                <p:cTn id="73" presetID="10" presetClass="entr" presetSubtype="0" fill="hold" nodeType="withEffect">
                                  <p:stCondLst>
                                    <p:cond delay="90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600"/>
                                        <p:tgtEl>
                                          <p:spTgt spid="17"/>
                                        </p:tgtEl>
                                      </p:cBhvr>
                                    </p:animEffect>
                                    <p:anim calcmode="lin" valueType="num">
                                      <p:cBhvr additive="base">
                                        <p:cTn id="76" dur="600" fill="hold"/>
                                        <p:tgtEl>
                                          <p:spTgt spid="17"/>
                                        </p:tgtEl>
                                        <p:attrNameLst>
                                          <p:attrName>ppt_y</p:attrName>
                                        </p:attrNameLst>
                                      </p:cBhvr>
                                      <p:tavLst>
                                        <p:tav tm="0">
                                          <p:val>
                                            <p:strVal val="#ppt_y+0.03"/>
                                          </p:val>
                                        </p:tav>
                                        <p:tav tm="100000">
                                          <p:val>
                                            <p:strVal val="#ppt_y"/>
                                          </p:val>
                                        </p:tav>
                                      </p:tavLst>
                                    </p:anim>
                                  </p:childTnLst>
                                </p:cTn>
                              </p:par>
                              <p:par>
                                <p:cTn id="77" presetID="10" presetClass="entr" presetSubtype="0" fill="hold" grpId="0" nodeType="withEffect">
                                  <p:stCondLst>
                                    <p:cond delay="900"/>
                                  </p:stCondLst>
                                  <p:childTnLst>
                                    <p:set>
                                      <p:cBhvr>
                                        <p:cTn id="78" dur="1" fill="hold">
                                          <p:stCondLst>
                                            <p:cond delay="0"/>
                                          </p:stCondLst>
                                        </p:cTn>
                                        <p:tgtEl>
                                          <p:spTgt spid="18"/>
                                        </p:tgtEl>
                                        <p:attrNameLst>
                                          <p:attrName>style.visibility</p:attrName>
                                        </p:attrNameLst>
                                      </p:cBhvr>
                                      <p:to>
                                        <p:strVal val="visible"/>
                                      </p:to>
                                    </p:set>
                                    <p:animEffect transition="in" filter="fade">
                                      <p:cBhvr>
                                        <p:cTn id="79" dur="600"/>
                                        <p:tgtEl>
                                          <p:spTgt spid="18"/>
                                        </p:tgtEl>
                                      </p:cBhvr>
                                    </p:animEffect>
                                    <p:anim calcmode="lin" valueType="num">
                                      <p:cBhvr additive="base">
                                        <p:cTn id="80" dur="600" fill="hold"/>
                                        <p:tgtEl>
                                          <p:spTgt spid="18"/>
                                        </p:tgtEl>
                                        <p:attrNameLst>
                                          <p:attrName>ppt_y</p:attrName>
                                        </p:attrNameLst>
                                      </p:cBhvr>
                                      <p:tavLst>
                                        <p:tav tm="0">
                                          <p:val>
                                            <p:strVal val="#ppt_y+0.03"/>
                                          </p:val>
                                        </p:tav>
                                        <p:tav tm="100000">
                                          <p:val>
                                            <p:strVal val="#ppt_y"/>
                                          </p:val>
                                        </p:tav>
                                      </p:tavLst>
                                    </p:anim>
                                  </p:childTnLst>
                                </p:cTn>
                              </p:par>
                              <p:par>
                                <p:cTn id="81" presetID="10" presetClass="entr" presetSubtype="0" fill="hold" grpId="0" nodeType="withEffect">
                                  <p:stCondLst>
                                    <p:cond delay="108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600"/>
                                        <p:tgtEl>
                                          <p:spTgt spid="19"/>
                                        </p:tgtEl>
                                      </p:cBhvr>
                                    </p:animEffect>
                                    <p:anim calcmode="lin" valueType="num">
                                      <p:cBhvr additive="base">
                                        <p:cTn id="84" dur="600" fill="hold"/>
                                        <p:tgtEl>
                                          <p:spTgt spid="19"/>
                                        </p:tgtEl>
                                        <p:attrNameLst>
                                          <p:attrName>ppt_y</p:attrName>
                                        </p:attrNameLst>
                                      </p:cBhvr>
                                      <p:tavLst>
                                        <p:tav tm="0">
                                          <p:val>
                                            <p:strVal val="#ppt_y+0.03"/>
                                          </p:val>
                                        </p:tav>
                                        <p:tav tm="100000">
                                          <p:val>
                                            <p:strVal val="#ppt_y"/>
                                          </p:val>
                                        </p:tav>
                                      </p:tavLst>
                                    </p:anim>
                                  </p:childTnLst>
                                </p:cTn>
                              </p:par>
                              <p:par>
                                <p:cTn id="85" presetID="10" presetClass="entr" presetSubtype="0" fill="hold" nodeType="withEffect">
                                  <p:stCondLst>
                                    <p:cond delay="108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600"/>
                                        <p:tgtEl>
                                          <p:spTgt spid="20"/>
                                        </p:tgtEl>
                                      </p:cBhvr>
                                    </p:animEffect>
                                    <p:anim calcmode="lin" valueType="num">
                                      <p:cBhvr additive="base">
                                        <p:cTn id="88" dur="600" fill="hold"/>
                                        <p:tgtEl>
                                          <p:spTgt spid="20"/>
                                        </p:tgtEl>
                                        <p:attrNameLst>
                                          <p:attrName>ppt_y</p:attrName>
                                        </p:attrNameLst>
                                      </p:cBhvr>
                                      <p:tavLst>
                                        <p:tav tm="0">
                                          <p:val>
                                            <p:strVal val="#ppt_y+0.03"/>
                                          </p:val>
                                        </p:tav>
                                        <p:tav tm="100000">
                                          <p:val>
                                            <p:strVal val="#ppt_y"/>
                                          </p:val>
                                        </p:tav>
                                      </p:tavLst>
                                    </p:anim>
                                  </p:childTnLst>
                                </p:cTn>
                              </p:par>
                              <p:par>
                                <p:cTn id="89" presetID="10" presetClass="entr" presetSubtype="0" fill="hold" grpId="0" nodeType="withEffect">
                                  <p:stCondLst>
                                    <p:cond delay="108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600"/>
                                        <p:tgtEl>
                                          <p:spTgt spid="21"/>
                                        </p:tgtEl>
                                      </p:cBhvr>
                                    </p:animEffect>
                                    <p:anim calcmode="lin" valueType="num">
                                      <p:cBhvr additive="base">
                                        <p:cTn id="92" dur="600" fill="hold"/>
                                        <p:tgtEl>
                                          <p:spTgt spid="21"/>
                                        </p:tgtEl>
                                        <p:attrNameLst>
                                          <p:attrName>ppt_y</p:attrName>
                                        </p:attrNameLst>
                                      </p:cBhvr>
                                      <p:tavLst>
                                        <p:tav tm="0">
                                          <p:val>
                                            <p:strVal val="#ppt_y+0.03"/>
                                          </p:val>
                                        </p:tav>
                                        <p:tav tm="100000">
                                          <p:val>
                                            <p:strVal val="#ppt_y"/>
                                          </p:val>
                                        </p:tav>
                                      </p:tavLst>
                                    </p:anim>
                                  </p:childTnLst>
                                </p:cTn>
                              </p:par>
                              <p:par>
                                <p:cTn id="93" presetID="10" presetClass="entr" presetSubtype="0" fill="hold" grpId="0" nodeType="withEffect">
                                  <p:stCondLst>
                                    <p:cond delay="126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600"/>
                                        <p:tgtEl>
                                          <p:spTgt spid="24"/>
                                        </p:tgtEl>
                                      </p:cBhvr>
                                    </p:animEffect>
                                    <p:anim calcmode="lin" valueType="num">
                                      <p:cBhvr additive="base">
                                        <p:cTn id="96" dur="600" fill="hold"/>
                                        <p:tgtEl>
                                          <p:spTgt spid="24"/>
                                        </p:tgtEl>
                                        <p:attrNameLst>
                                          <p:attrName>ppt_y</p:attrName>
                                        </p:attrNameLst>
                                      </p:cBhvr>
                                      <p:tavLst>
                                        <p:tav tm="0">
                                          <p:val>
                                            <p:strVal val="#ppt_y+0.03"/>
                                          </p:val>
                                        </p:tav>
                                        <p:tav tm="100000">
                                          <p:val>
                                            <p:strVal val="#ppt_y"/>
                                          </p:val>
                                        </p:tav>
                                      </p:tavLst>
                                    </p:anim>
                                  </p:childTnLst>
                                </p:cTn>
                              </p:par>
                              <p:par>
                                <p:cTn id="97" presetID="10" presetClass="entr" presetSubtype="0" fill="hold" grpId="0" nodeType="withEffect">
                                  <p:stCondLst>
                                    <p:cond delay="1260"/>
                                  </p:stCondLst>
                                  <p:childTnLst>
                                    <p:set>
                                      <p:cBhvr>
                                        <p:cTn id="98" dur="1" fill="hold">
                                          <p:stCondLst>
                                            <p:cond delay="0"/>
                                          </p:stCondLst>
                                        </p:cTn>
                                        <p:tgtEl>
                                          <p:spTgt spid="25"/>
                                        </p:tgtEl>
                                        <p:attrNameLst>
                                          <p:attrName>style.visibility</p:attrName>
                                        </p:attrNameLst>
                                      </p:cBhvr>
                                      <p:to>
                                        <p:strVal val="visible"/>
                                      </p:to>
                                    </p:set>
                                    <p:animEffect transition="in" filter="fade">
                                      <p:cBhvr>
                                        <p:cTn id="99" dur="600"/>
                                        <p:tgtEl>
                                          <p:spTgt spid="25"/>
                                        </p:tgtEl>
                                      </p:cBhvr>
                                    </p:animEffect>
                                    <p:anim calcmode="lin" valueType="num">
                                      <p:cBhvr additive="base">
                                        <p:cTn id="100" dur="600" fill="hold"/>
                                        <p:tgtEl>
                                          <p:spTgt spid="25"/>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2" grpId="0" animBg="1"/>
      <p:bldP spid="4" grpId="0" animBg="1"/>
      <p:bldP spid="6" grpId="0" animBg="1"/>
      <p:bldP spid="7" grpId="0" animBg="1"/>
      <p:bldP spid="9" grpId="0" animBg="1"/>
      <p:bldP spid="10" grpId="0" animBg="1"/>
      <p:bldP spid="12" grpId="0" animBg="1"/>
      <p:bldP spid="13" grpId="0" animBg="1"/>
      <p:bldP spid="15" grpId="0" animBg="1"/>
      <p:bldP spid="16" grpId="0" animBg="1"/>
      <p:bldP spid="18" grpId="0" animBg="1"/>
      <p:bldP spid="19" grpId="0" animBg="1"/>
      <p:bldP spid="21" grpId="0" animBg="1"/>
      <p:bldP spid="24" grpId="0" animBg="1"/>
      <p:bldP spid="2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A1|eyebrow"/>
          <p:cNvSpPr txBox="1"/>
          <p:nvPr/>
        </p:nvSpPr>
        <p:spPr>
          <a:xfrm>
            <a:off x="640080" y="502920"/>
            <a:ext cx="59436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QUALITY &amp; SAFETY</a:t>
            </a:r>
            <a:endParaRPr lang="en-US" sz="1050" dirty="0"/>
          </a:p>
        </p:txBody>
      </p:sp>
      <p:sp>
        <p:nvSpPr>
          <p:cNvPr id="3" name="A1|title"/>
          <p:cNvSpPr txBox="1"/>
          <p:nvPr/>
        </p:nvSpPr>
        <p:spPr>
          <a:xfrm>
            <a:off x="640080" y="832104"/>
            <a:ext cx="5943600" cy="1143000"/>
          </a:xfrm>
          <a:prstGeom prst="rect">
            <a:avLst/>
          </a:prstGeom>
          <a:noFill/>
          <a:ln/>
        </p:spPr>
        <p:txBody>
          <a:bodyPr wrap="square" lIns="0" tIns="0" rIns="0" bIns="0" rtlCol="0" anchor="t"/>
          <a:lstStyle/>
          <a:p>
            <a:pPr indent="0" marL="0">
              <a:lnSpc>
                <a:spcPct val="95000"/>
              </a:lnSpc>
              <a:buNone/>
            </a:pPr>
            <a:r>
              <a:rPr lang="en-US" sz="3400" b="1" dirty="0">
                <a:solidFill>
                  <a:schemeClr val="tx1"/>
                </a:solidFill>
                <a:latin typeface="Poppins" pitchFamily="34" charset="0"/>
                <a:ea typeface="Poppins" pitchFamily="34" charset="-122"/>
                <a:cs typeface="Poppins" pitchFamily="34" charset="-120"/>
              </a:rPr>
              <a:t>Standards on every job</a:t>
            </a:r>
            <a:endParaRPr lang="en-US" sz="3400" dirty="0"/>
          </a:p>
        </p:txBody>
      </p:sp>
      <p:sp>
        <p:nvSpPr>
          <p:cNvPr id="4" name="A2|card"/>
          <p:cNvSpPr/>
          <p:nvPr/>
        </p:nvSpPr>
        <p:spPr>
          <a:xfrm>
            <a:off x="640080" y="1920240"/>
            <a:ext cx="2834640" cy="1920240"/>
          </a:xfrm>
          <a:prstGeom prst="roundRect">
            <a:avLst>
              <a:gd name="adj" fmla="val 9524"/>
            </a:avLst>
          </a:prstGeom>
          <a:solidFill>
            <a:schemeClr val="tx1"/>
          </a:solidFill>
          <a:ln/>
        </p:spPr>
      </p:sp>
      <p:pic>
        <p:nvPicPr>
          <p:cNvPr id="5" name="A2|icon" descr="preencoded.png">    </p:cNvPr>
          <p:cNvPicPr>
            <a:picLocks noChangeAspect="1"/>
          </p:cNvPicPr>
          <p:nvPr/>
        </p:nvPicPr>
        <p:blipFill>
          <a:blip r:embed="rId1"/>
          <a:stretch>
            <a:fillRect/>
          </a:stretch>
        </p:blipFill>
        <p:spPr>
          <a:xfrm>
            <a:off x="868680" y="2148840"/>
            <a:ext cx="566928" cy="566928"/>
          </a:xfrm>
          <a:prstGeom prst="rect">
            <a:avLst/>
          </a:prstGeom>
        </p:spPr>
      </p:pic>
      <p:sp>
        <p:nvSpPr>
          <p:cNvPr id="6" name="A2|title"/>
          <p:cNvSpPr txBox="1"/>
          <p:nvPr/>
        </p:nvSpPr>
        <p:spPr>
          <a:xfrm>
            <a:off x="868680" y="2834640"/>
            <a:ext cx="2468880" cy="347472"/>
          </a:xfrm>
          <a:prstGeom prst="rect">
            <a:avLst/>
          </a:prstGeom>
          <a:noFill/>
          <a:ln/>
        </p:spPr>
        <p:txBody>
          <a:bodyPr wrap="square" lIns="0" tIns="0" rIns="0" bIns="0" rtlCol="0" anchor="ctr"/>
          <a:lstStyle/>
          <a:p>
            <a:pPr indent="0" marL="0">
              <a:buNone/>
            </a:pPr>
            <a:r>
              <a:rPr lang="en-US" sz="1350" b="1" dirty="0">
                <a:solidFill>
                  <a:schemeClr val="bg1"/>
                </a:solidFill>
                <a:latin typeface="Poppins" pitchFamily="34" charset="0"/>
                <a:ea typeface="Poppins" pitchFamily="34" charset="-122"/>
                <a:cs typeface="Poppins" pitchFamily="34" charset="-120"/>
              </a:rPr>
              <a:t>Agreed checklists</a:t>
            </a:r>
            <a:endParaRPr lang="en-US" sz="1350" dirty="0"/>
          </a:p>
        </p:txBody>
      </p:sp>
      <p:sp>
        <p:nvSpPr>
          <p:cNvPr id="7" name="A2|text"/>
          <p:cNvSpPr txBox="1"/>
          <p:nvPr/>
        </p:nvSpPr>
        <p:spPr>
          <a:xfrm>
            <a:off x="868680" y="3182112"/>
            <a:ext cx="2423160" cy="594360"/>
          </a:xfrm>
          <a:prstGeom prst="rect">
            <a:avLst/>
          </a:prstGeom>
          <a:noFill/>
          <a:ln/>
        </p:spPr>
        <p:txBody>
          <a:bodyPr wrap="square" lIns="0" tIns="0" rIns="0" bIns="0" rtlCol="0" anchor="t"/>
          <a:lstStyle/>
          <a:p>
            <a:pPr indent="0" marL="0">
              <a:buNone/>
            </a:pPr>
            <a:r>
              <a:rPr lang="en-US" sz="1050" dirty="0">
                <a:solidFill>
                  <a:schemeClr val="accent6"/>
                </a:solidFill>
                <a:latin typeface="Poppins" pitchFamily="34" charset="0"/>
                <a:ea typeface="Poppins" pitchFamily="34" charset="-122"/>
                <a:cs typeface="Poppins" pitchFamily="34" charset="-120"/>
              </a:rPr>
              <a:t>Scope in writing, so standards stay consistent every visit.</a:t>
            </a:r>
            <a:endParaRPr lang="en-US" sz="1050" dirty="0"/>
          </a:p>
        </p:txBody>
      </p:sp>
      <p:sp>
        <p:nvSpPr>
          <p:cNvPr id="8" name="A3|card"/>
          <p:cNvSpPr/>
          <p:nvPr/>
        </p:nvSpPr>
        <p:spPr>
          <a:xfrm>
            <a:off x="3657600" y="1920240"/>
            <a:ext cx="2834640" cy="1920240"/>
          </a:xfrm>
          <a:prstGeom prst="roundRect">
            <a:avLst>
              <a:gd name="adj" fmla="val 857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9" name="A3|icon" descr="preencoded.png">    </p:cNvPr>
          <p:cNvPicPr>
            <a:picLocks noChangeAspect="1"/>
          </p:cNvPicPr>
          <p:nvPr/>
        </p:nvPicPr>
        <p:blipFill>
          <a:blip r:embed="rId2"/>
          <a:stretch>
            <a:fillRect/>
          </a:stretch>
        </p:blipFill>
        <p:spPr>
          <a:xfrm>
            <a:off x="3886200" y="2148840"/>
            <a:ext cx="566928" cy="566928"/>
          </a:xfrm>
          <a:prstGeom prst="rect">
            <a:avLst/>
          </a:prstGeom>
        </p:spPr>
      </p:pic>
      <p:sp>
        <p:nvSpPr>
          <p:cNvPr id="10" name="A3|title"/>
          <p:cNvSpPr txBox="1"/>
          <p:nvPr/>
        </p:nvSpPr>
        <p:spPr>
          <a:xfrm>
            <a:off x="3886200" y="2834640"/>
            <a:ext cx="2468880" cy="347472"/>
          </a:xfrm>
          <a:prstGeom prst="rect">
            <a:avLst/>
          </a:prstGeom>
          <a:noFill/>
          <a:ln/>
        </p:spPr>
        <p:txBody>
          <a:bodyPr wrap="square" lIns="0" tIns="0" rIns="0" bIns="0" rtlCol="0" anchor="ctr"/>
          <a:lstStyle/>
          <a:p>
            <a:pPr indent="0" marL="0">
              <a:buNone/>
            </a:pPr>
            <a:r>
              <a:rPr lang="en-US" sz="1350" b="1" dirty="0">
                <a:solidFill>
                  <a:schemeClr val="tx1"/>
                </a:solidFill>
                <a:latin typeface="Poppins" pitchFamily="34" charset="0"/>
                <a:ea typeface="Poppins" pitchFamily="34" charset="-122"/>
                <a:cs typeface="Poppins" pitchFamily="34" charset="-120"/>
              </a:rPr>
              <a:t>Supervised crews</a:t>
            </a:r>
            <a:endParaRPr lang="en-US" sz="1350" dirty="0"/>
          </a:p>
        </p:txBody>
      </p:sp>
      <p:sp>
        <p:nvSpPr>
          <p:cNvPr id="11" name="A3|text"/>
          <p:cNvSpPr txBox="1"/>
          <p:nvPr/>
        </p:nvSpPr>
        <p:spPr>
          <a:xfrm>
            <a:off x="3886200" y="3182112"/>
            <a:ext cx="2423160" cy="594360"/>
          </a:xfrm>
          <a:prstGeom prst="rect">
            <a:avLst/>
          </a:prstGeom>
          <a:noFill/>
          <a:ln/>
        </p:spPr>
        <p:txBody>
          <a:bodyPr wrap="square" lIns="0" tIns="0" rIns="0" bIns="0" rtlCol="0" anchor="t"/>
          <a:lstStyle/>
          <a:p>
            <a:pPr indent="0" marL="0">
              <a:buNone/>
            </a:pPr>
            <a:r>
              <a:rPr lang="en-US" sz="1050" dirty="0">
                <a:solidFill>
                  <a:schemeClr val="accent5"/>
                </a:solidFill>
                <a:latin typeface="Poppins" pitchFamily="34" charset="0"/>
                <a:ea typeface="Poppins" pitchFamily="34" charset="-122"/>
                <a:cs typeface="Poppins" pitchFamily="34" charset="-120"/>
              </a:rPr>
              <a:t>Every team works to a checklist under a supervisor.</a:t>
            </a:r>
            <a:endParaRPr lang="en-US" sz="1050" dirty="0"/>
          </a:p>
        </p:txBody>
      </p:sp>
      <p:sp>
        <p:nvSpPr>
          <p:cNvPr id="12" name="A4|card"/>
          <p:cNvSpPr/>
          <p:nvPr/>
        </p:nvSpPr>
        <p:spPr>
          <a:xfrm>
            <a:off x="640080" y="4023360"/>
            <a:ext cx="2834640" cy="1920240"/>
          </a:xfrm>
          <a:prstGeom prst="roundRect">
            <a:avLst>
              <a:gd name="adj" fmla="val 857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3" name="A4|icon" descr="preencoded.png">    </p:cNvPr>
          <p:cNvPicPr>
            <a:picLocks noChangeAspect="1"/>
          </p:cNvPicPr>
          <p:nvPr/>
        </p:nvPicPr>
        <p:blipFill>
          <a:blip r:embed="rId3"/>
          <a:stretch>
            <a:fillRect/>
          </a:stretch>
        </p:blipFill>
        <p:spPr>
          <a:xfrm>
            <a:off x="868680" y="4251960"/>
            <a:ext cx="566928" cy="566928"/>
          </a:xfrm>
          <a:prstGeom prst="rect">
            <a:avLst/>
          </a:prstGeom>
        </p:spPr>
      </p:pic>
      <p:sp>
        <p:nvSpPr>
          <p:cNvPr id="14" name="A4|title"/>
          <p:cNvSpPr txBox="1"/>
          <p:nvPr/>
        </p:nvSpPr>
        <p:spPr>
          <a:xfrm>
            <a:off x="868680" y="4937760"/>
            <a:ext cx="2468880" cy="347472"/>
          </a:xfrm>
          <a:prstGeom prst="rect">
            <a:avLst/>
          </a:prstGeom>
          <a:noFill/>
          <a:ln/>
        </p:spPr>
        <p:txBody>
          <a:bodyPr wrap="square" lIns="0" tIns="0" rIns="0" bIns="0" rtlCol="0" anchor="ctr"/>
          <a:lstStyle/>
          <a:p>
            <a:pPr indent="0" marL="0">
              <a:buNone/>
            </a:pPr>
            <a:r>
              <a:rPr lang="en-US" sz="1350" b="1" dirty="0">
                <a:solidFill>
                  <a:schemeClr val="tx1"/>
                </a:solidFill>
                <a:latin typeface="Poppins" pitchFamily="34" charset="0"/>
                <a:ea typeface="Poppins" pitchFamily="34" charset="-122"/>
                <a:cs typeface="Poppins" pitchFamily="34" charset="-120"/>
              </a:rPr>
              <a:t>Safe practice</a:t>
            </a:r>
            <a:endParaRPr lang="en-US" sz="1350" dirty="0"/>
          </a:p>
        </p:txBody>
      </p:sp>
      <p:sp>
        <p:nvSpPr>
          <p:cNvPr id="15" name="A4|text"/>
          <p:cNvSpPr txBox="1"/>
          <p:nvPr/>
        </p:nvSpPr>
        <p:spPr>
          <a:xfrm>
            <a:off x="868680" y="5285232"/>
            <a:ext cx="2423160" cy="594360"/>
          </a:xfrm>
          <a:prstGeom prst="rect">
            <a:avLst/>
          </a:prstGeom>
          <a:noFill/>
          <a:ln/>
        </p:spPr>
        <p:txBody>
          <a:bodyPr wrap="square" lIns="0" tIns="0" rIns="0" bIns="0" rtlCol="0" anchor="t"/>
          <a:lstStyle/>
          <a:p>
            <a:pPr indent="0" marL="0">
              <a:buNone/>
            </a:pPr>
            <a:r>
              <a:rPr lang="en-US" sz="1050" dirty="0">
                <a:solidFill>
                  <a:schemeClr val="accent5"/>
                </a:solidFill>
                <a:latin typeface="Poppins" pitchFamily="34" charset="0"/>
                <a:ea typeface="Poppins" pitchFamily="34" charset="-122"/>
                <a:cs typeface="Poppins" pitchFamily="34" charset="-120"/>
              </a:rPr>
              <a:t>Correct products &amp; PPE, with care around children and pets.</a:t>
            </a:r>
            <a:endParaRPr lang="en-US" sz="1050" dirty="0"/>
          </a:p>
        </p:txBody>
      </p:sp>
      <p:sp>
        <p:nvSpPr>
          <p:cNvPr id="16" name="A5|card"/>
          <p:cNvSpPr/>
          <p:nvPr/>
        </p:nvSpPr>
        <p:spPr>
          <a:xfrm>
            <a:off x="3657600" y="4023360"/>
            <a:ext cx="2834640" cy="1920240"/>
          </a:xfrm>
          <a:prstGeom prst="roundRect">
            <a:avLst>
              <a:gd name="adj" fmla="val 9524"/>
            </a:avLst>
          </a:prstGeom>
          <a:solidFill>
            <a:schemeClr val="tx1"/>
          </a:solidFill>
          <a:ln/>
        </p:spPr>
      </p:sp>
      <p:pic>
        <p:nvPicPr>
          <p:cNvPr id="17" name="A5|icon" descr="preencoded.png">    </p:cNvPr>
          <p:cNvPicPr>
            <a:picLocks noChangeAspect="1"/>
          </p:cNvPicPr>
          <p:nvPr/>
        </p:nvPicPr>
        <p:blipFill>
          <a:blip r:embed="rId4"/>
          <a:stretch>
            <a:fillRect/>
          </a:stretch>
        </p:blipFill>
        <p:spPr>
          <a:xfrm>
            <a:off x="3886200" y="4251960"/>
            <a:ext cx="566928" cy="566928"/>
          </a:xfrm>
          <a:prstGeom prst="rect">
            <a:avLst/>
          </a:prstGeom>
        </p:spPr>
      </p:pic>
      <p:sp>
        <p:nvSpPr>
          <p:cNvPr id="18" name="A5|title"/>
          <p:cNvSpPr txBox="1"/>
          <p:nvPr/>
        </p:nvSpPr>
        <p:spPr>
          <a:xfrm>
            <a:off x="3886200" y="4937760"/>
            <a:ext cx="2468880" cy="347472"/>
          </a:xfrm>
          <a:prstGeom prst="rect">
            <a:avLst/>
          </a:prstGeom>
          <a:noFill/>
          <a:ln/>
        </p:spPr>
        <p:txBody>
          <a:bodyPr wrap="square" lIns="0" tIns="0" rIns="0" bIns="0" rtlCol="0" anchor="ctr"/>
          <a:lstStyle/>
          <a:p>
            <a:pPr indent="0" marL="0">
              <a:buNone/>
            </a:pPr>
            <a:r>
              <a:rPr lang="en-US" sz="1350" b="1" dirty="0">
                <a:solidFill>
                  <a:schemeClr val="bg1"/>
                </a:solidFill>
                <a:latin typeface="Poppins" pitchFamily="34" charset="0"/>
                <a:ea typeface="Poppins" pitchFamily="34" charset="-122"/>
                <a:cs typeface="Poppins" pitchFamily="34" charset="-120"/>
              </a:rPr>
              <a:t>Final walkthrough</a:t>
            </a:r>
            <a:endParaRPr lang="en-US" sz="1350" dirty="0"/>
          </a:p>
        </p:txBody>
      </p:sp>
      <p:sp>
        <p:nvSpPr>
          <p:cNvPr id="19" name="A5|text"/>
          <p:cNvSpPr txBox="1"/>
          <p:nvPr/>
        </p:nvSpPr>
        <p:spPr>
          <a:xfrm>
            <a:off x="3886200" y="5285232"/>
            <a:ext cx="2423160" cy="594360"/>
          </a:xfrm>
          <a:prstGeom prst="rect">
            <a:avLst/>
          </a:prstGeom>
          <a:noFill/>
          <a:ln/>
        </p:spPr>
        <p:txBody>
          <a:bodyPr wrap="square" lIns="0" tIns="0" rIns="0" bIns="0" rtlCol="0" anchor="t"/>
          <a:lstStyle/>
          <a:p>
            <a:pPr indent="0" marL="0">
              <a:buNone/>
            </a:pPr>
            <a:r>
              <a:rPr lang="en-US" sz="1050" dirty="0">
                <a:solidFill>
                  <a:schemeClr val="accent6"/>
                </a:solidFill>
                <a:latin typeface="Poppins" pitchFamily="34" charset="0"/>
                <a:ea typeface="Poppins" pitchFamily="34" charset="-122"/>
                <a:cs typeface="Poppins" pitchFamily="34" charset="-120"/>
              </a:rPr>
              <a:t>We check the result with you and fix anything missed.</a:t>
            </a:r>
            <a:endParaRPr lang="en-US" sz="1050" dirty="0"/>
          </a:p>
        </p:txBody>
      </p:sp>
      <p:pic>
        <p:nvPicPr>
          <p:cNvPr id="20" name="A6|photo" descr="preencoded.png">    </p:cNvPr>
          <p:cNvPicPr>
            <a:picLocks noChangeAspect="1"/>
          </p:cNvPicPr>
          <p:nvPr/>
        </p:nvPicPr>
        <p:blipFill>
          <a:blip r:embed="rId5"/>
          <a:stretch>
            <a:fillRect/>
          </a:stretch>
        </p:blipFill>
        <p:spPr>
          <a:xfrm>
            <a:off x="6812280" y="1920240"/>
            <a:ext cx="4800600" cy="4023360"/>
          </a:xfrm>
          <a:prstGeom prst="rect">
            <a:avLst/>
          </a:prstGeom>
        </p:spPr>
      </p:pic>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19</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26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26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26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26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52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nodeType="withEffect">
                                  <p:stCondLst>
                                    <p:cond delay="52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52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52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78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nodeType="withEffect">
                                  <p:stCondLst>
                                    <p:cond delay="78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grpId="0" nodeType="withEffect">
                                  <p:stCondLst>
                                    <p:cond delay="78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78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600"/>
                                        <p:tgtEl>
                                          <p:spTgt spid="15"/>
                                        </p:tgtEl>
                                      </p:cBhvr>
                                    </p:animEffect>
                                    <p:anim calcmode="lin" valueType="num">
                                      <p:cBhvr additive="base">
                                        <p:cTn id="60" dur="600" fill="hold"/>
                                        <p:tgtEl>
                                          <p:spTgt spid="15"/>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104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600"/>
                                        <p:tgtEl>
                                          <p:spTgt spid="16"/>
                                        </p:tgtEl>
                                      </p:cBhvr>
                                    </p:animEffect>
                                    <p:anim calcmode="lin" valueType="num">
                                      <p:cBhvr additive="base">
                                        <p:cTn id="64" dur="600" fill="hold"/>
                                        <p:tgtEl>
                                          <p:spTgt spid="16"/>
                                        </p:tgtEl>
                                        <p:attrNameLst>
                                          <p:attrName>ppt_y</p:attrName>
                                        </p:attrNameLst>
                                      </p:cBhvr>
                                      <p:tavLst>
                                        <p:tav tm="0">
                                          <p:val>
                                            <p:strVal val="#ppt_y+0.03"/>
                                          </p:val>
                                        </p:tav>
                                        <p:tav tm="100000">
                                          <p:val>
                                            <p:strVal val="#ppt_y"/>
                                          </p:val>
                                        </p:tav>
                                      </p:tavLst>
                                    </p:anim>
                                  </p:childTnLst>
                                </p:cTn>
                              </p:par>
                              <p:par>
                                <p:cTn id="65" presetID="10" presetClass="entr" presetSubtype="0" fill="hold" nodeType="withEffect">
                                  <p:stCondLst>
                                    <p:cond delay="104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600"/>
                                        <p:tgtEl>
                                          <p:spTgt spid="17"/>
                                        </p:tgtEl>
                                      </p:cBhvr>
                                    </p:animEffect>
                                    <p:anim calcmode="lin" valueType="num">
                                      <p:cBhvr additive="base">
                                        <p:cTn id="68" dur="600" fill="hold"/>
                                        <p:tgtEl>
                                          <p:spTgt spid="17"/>
                                        </p:tgtEl>
                                        <p:attrNameLst>
                                          <p:attrName>ppt_y</p:attrName>
                                        </p:attrNameLst>
                                      </p:cBhvr>
                                      <p:tavLst>
                                        <p:tav tm="0">
                                          <p:val>
                                            <p:strVal val="#ppt_y+0.03"/>
                                          </p:val>
                                        </p:tav>
                                        <p:tav tm="100000">
                                          <p:val>
                                            <p:strVal val="#ppt_y"/>
                                          </p:val>
                                        </p:tav>
                                      </p:tavLst>
                                    </p:anim>
                                  </p:childTnLst>
                                </p:cTn>
                              </p:par>
                              <p:par>
                                <p:cTn id="69" presetID="10" presetClass="entr" presetSubtype="0" fill="hold" grpId="0" nodeType="withEffect">
                                  <p:stCondLst>
                                    <p:cond delay="104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600"/>
                                        <p:tgtEl>
                                          <p:spTgt spid="18"/>
                                        </p:tgtEl>
                                      </p:cBhvr>
                                    </p:animEffect>
                                    <p:anim calcmode="lin" valueType="num">
                                      <p:cBhvr additive="base">
                                        <p:cTn id="72" dur="600" fill="hold"/>
                                        <p:tgtEl>
                                          <p:spTgt spid="18"/>
                                        </p:tgtEl>
                                        <p:attrNameLst>
                                          <p:attrName>ppt_y</p:attrName>
                                        </p:attrNameLst>
                                      </p:cBhvr>
                                      <p:tavLst>
                                        <p:tav tm="0">
                                          <p:val>
                                            <p:strVal val="#ppt_y+0.03"/>
                                          </p:val>
                                        </p:tav>
                                        <p:tav tm="100000">
                                          <p:val>
                                            <p:strVal val="#ppt_y"/>
                                          </p:val>
                                        </p:tav>
                                      </p:tavLst>
                                    </p:anim>
                                  </p:childTnLst>
                                </p:cTn>
                              </p:par>
                              <p:par>
                                <p:cTn id="73" presetID="10" presetClass="entr" presetSubtype="0" fill="hold" grpId="0" nodeType="withEffect">
                                  <p:stCondLst>
                                    <p:cond delay="104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600"/>
                                        <p:tgtEl>
                                          <p:spTgt spid="19"/>
                                        </p:tgtEl>
                                      </p:cBhvr>
                                    </p:animEffect>
                                    <p:anim calcmode="lin" valueType="num">
                                      <p:cBhvr additive="base">
                                        <p:cTn id="76" dur="600" fill="hold"/>
                                        <p:tgtEl>
                                          <p:spTgt spid="19"/>
                                        </p:tgtEl>
                                        <p:attrNameLst>
                                          <p:attrName>ppt_y</p:attrName>
                                        </p:attrNameLst>
                                      </p:cBhvr>
                                      <p:tavLst>
                                        <p:tav tm="0">
                                          <p:val>
                                            <p:strVal val="#ppt_y+0.03"/>
                                          </p:val>
                                        </p:tav>
                                        <p:tav tm="100000">
                                          <p:val>
                                            <p:strVal val="#ppt_y"/>
                                          </p:val>
                                        </p:tav>
                                      </p:tavLst>
                                    </p:anim>
                                  </p:childTnLst>
                                </p:cTn>
                              </p:par>
                              <p:par>
                                <p:cTn id="77" presetID="10" presetClass="entr" presetSubtype="0" fill="hold" nodeType="withEffect">
                                  <p:stCondLst>
                                    <p:cond delay="130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600"/>
                                        <p:tgtEl>
                                          <p:spTgt spid="20"/>
                                        </p:tgtEl>
                                      </p:cBhvr>
                                    </p:animEffect>
                                    <p:anim calcmode="lin" valueType="num">
                                      <p:cBhvr additive="base">
                                        <p:cTn id="80" dur="600" fill="hold"/>
                                        <p:tgtEl>
                                          <p:spTgt spid="20"/>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8"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A1|eyebrow"/>
          <p:cNvSpPr txBox="1"/>
          <p:nvPr/>
        </p:nvSpPr>
        <p:spPr>
          <a:xfrm>
            <a:off x="640080" y="502920"/>
            <a:ext cx="82296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CLIENT APPRECIATION</a:t>
            </a:r>
            <a:endParaRPr lang="en-US" sz="1050" dirty="0"/>
          </a:p>
        </p:txBody>
      </p:sp>
      <p:sp>
        <p:nvSpPr>
          <p:cNvPr id="3" name="A1|title"/>
          <p:cNvSpPr txBox="1"/>
          <p:nvPr/>
        </p:nvSpPr>
        <p:spPr>
          <a:xfrm>
            <a:off x="640080" y="832104"/>
            <a:ext cx="8229600" cy="1143000"/>
          </a:xfrm>
          <a:prstGeom prst="rect">
            <a:avLst/>
          </a:prstGeom>
          <a:noFill/>
          <a:ln/>
        </p:spPr>
        <p:txBody>
          <a:bodyPr wrap="square" lIns="0" tIns="0" rIns="0" bIns="0" rtlCol="0" anchor="t"/>
          <a:lstStyle/>
          <a:p>
            <a:pPr indent="0" marL="0">
              <a:lnSpc>
                <a:spcPct val="95000"/>
              </a:lnSpc>
              <a:buNone/>
            </a:pPr>
            <a:r>
              <a:rPr lang="en-US" sz="3400" b="1" dirty="0">
                <a:solidFill>
                  <a:schemeClr val="tx1"/>
                </a:solidFill>
                <a:latin typeface="Poppins" pitchFamily="34" charset="0"/>
                <a:ea typeface="Poppins" pitchFamily="34" charset="-122"/>
                <a:cs typeface="Poppins" pitchFamily="34" charset="-120"/>
              </a:rPr>
              <a:t>What our clients say</a:t>
            </a:r>
            <a:endParaRPr lang="en-US" sz="3400" dirty="0"/>
          </a:p>
        </p:txBody>
      </p:sp>
      <p:sp>
        <p:nvSpPr>
          <p:cNvPr id="4" name="A2|card"/>
          <p:cNvSpPr/>
          <p:nvPr/>
        </p:nvSpPr>
        <p:spPr>
          <a:xfrm>
            <a:off x="640080" y="1874520"/>
            <a:ext cx="3520440" cy="4206240"/>
          </a:xfrm>
          <a:prstGeom prst="roundRect">
            <a:avLst>
              <a:gd name="adj" fmla="val 4675"/>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5" name="A2|quote" descr="preencoded.png">    </p:cNvPr>
          <p:cNvPicPr>
            <a:picLocks noChangeAspect="1"/>
          </p:cNvPicPr>
          <p:nvPr/>
        </p:nvPicPr>
        <p:blipFill>
          <a:blip r:embed="rId1"/>
          <a:stretch>
            <a:fillRect/>
          </a:stretch>
        </p:blipFill>
        <p:spPr>
          <a:xfrm>
            <a:off x="914400" y="2103120"/>
            <a:ext cx="548640" cy="548640"/>
          </a:xfrm>
          <a:prstGeom prst="rect">
            <a:avLst/>
          </a:prstGeom>
        </p:spPr>
      </p:pic>
      <p:sp>
        <p:nvSpPr>
          <p:cNvPr id="6" name="A2|quote text"/>
          <p:cNvSpPr txBox="1"/>
          <p:nvPr/>
        </p:nvSpPr>
        <p:spPr>
          <a:xfrm>
            <a:off x="914400" y="2788920"/>
            <a:ext cx="2971800" cy="1828800"/>
          </a:xfrm>
          <a:prstGeom prst="rect">
            <a:avLst/>
          </a:prstGeom>
          <a:noFill/>
          <a:ln/>
        </p:spPr>
        <p:txBody>
          <a:bodyPr wrap="square" lIns="0" tIns="0" rIns="0" bIns="0" rtlCol="0" anchor="t"/>
          <a:lstStyle/>
          <a:p>
            <a:pPr indent="0" marL="0">
              <a:lnSpc>
                <a:spcPct val="120000"/>
              </a:lnSpc>
              <a:buNone/>
            </a:pPr>
            <a:r>
              <a:rPr lang="en-US" sz="1200" i="1" dirty="0">
                <a:solidFill>
                  <a:schemeClr val="tx1"/>
                </a:solidFill>
                <a:latin typeface="Poppins" pitchFamily="34" charset="0"/>
                <a:ea typeface="Poppins" pitchFamily="34" charset="-122"/>
                <a:cs typeface="Poppins" pitchFamily="34" charset="-120"/>
              </a:rPr>
              <a:t>MMT Cleaning Services has been an exceptional partner for maintaining the hygiene of our offices. Their team is prompt, professional and delivers results beyond expectations.</a:t>
            </a:r>
            <a:endParaRPr lang="en-US" sz="1200" dirty="0"/>
          </a:p>
        </p:txBody>
      </p:sp>
      <p:sp>
        <p:nvSpPr>
          <p:cNvPr id="7" name="A2|rule"/>
          <p:cNvSpPr/>
          <p:nvPr/>
        </p:nvSpPr>
        <p:spPr>
          <a:xfrm>
            <a:off x="914400" y="4800600"/>
            <a:ext cx="2971800" cy="0"/>
          </a:xfrm>
          <a:prstGeom prst="line">
            <a:avLst/>
          </a:prstGeom>
          <a:noFill/>
          <a:ln w="9525">
            <a:solidFill>
              <a:srgbClr val="E1E5E3"/>
            </a:solidFill>
            <a:prstDash val="solid"/>
          </a:ln>
        </p:spPr>
      </p:sp>
      <p:sp>
        <p:nvSpPr>
          <p:cNvPr id="8" name="A2|author"/>
          <p:cNvSpPr txBox="1"/>
          <p:nvPr/>
        </p:nvSpPr>
        <p:spPr>
          <a:xfrm>
            <a:off x="914400" y="4937760"/>
            <a:ext cx="1828800" cy="685800"/>
          </a:xfrm>
          <a:prstGeom prst="rect">
            <a:avLst/>
          </a:prstGeom>
          <a:noFill/>
          <a:ln/>
        </p:spPr>
        <p:txBody>
          <a:bodyPr wrap="square" lIns="0" tIns="0" rIns="0" bIns="0" rtlCol="0" anchor="t"/>
          <a:lstStyle/>
          <a:p>
            <a:pPr indent="0" marL="0">
              <a:buNone/>
            </a:pPr>
            <a:r>
              <a:rPr lang="en-US" sz="1050" b="1" dirty="0">
                <a:solidFill>
                  <a:schemeClr val="accent1"/>
                </a:solidFill>
                <a:latin typeface="Poppins" pitchFamily="34" charset="0"/>
                <a:ea typeface="Poppins" pitchFamily="34" charset="-122"/>
                <a:cs typeface="Poppins" pitchFamily="34" charset="-120"/>
              </a:rPr>
              <a:t>Facilities Manager</a:t>
            </a:r>
            <a:endParaRPr lang="en-US" sz="1050" dirty="0"/>
          </a:p>
          <a:p>
            <a:pPr indent="0" marL="0">
              <a:buNone/>
            </a:pPr>
            <a:r>
              <a:rPr lang="en-US" sz="1050" dirty="0">
                <a:solidFill>
                  <a:schemeClr val="accent1"/>
                </a:solidFill>
                <a:latin typeface="Poppins" pitchFamily="34" charset="0"/>
                <a:ea typeface="Poppins" pitchFamily="34" charset="-122"/>
                <a:cs typeface="Poppins" pitchFamily="34" charset="-120"/>
              </a:rPr>
              <a:t>SalamAir – Muscat</a:t>
            </a:r>
            <a:endParaRPr lang="en-US" sz="1050" dirty="0"/>
          </a:p>
        </p:txBody>
      </p:sp>
      <p:sp>
        <p:nvSpPr>
          <p:cNvPr id="9" name="A2|logo bg"/>
          <p:cNvSpPr/>
          <p:nvPr/>
        </p:nvSpPr>
        <p:spPr>
          <a:xfrm>
            <a:off x="2788920" y="4937760"/>
            <a:ext cx="1097280" cy="685800"/>
          </a:xfrm>
          <a:prstGeom prst="roundRect">
            <a:avLst>
              <a:gd name="adj" fmla="val 13333"/>
            </a:avLst>
          </a:prstGeom>
          <a:solidFill>
            <a:schemeClr val="bg1"/>
          </a:solidFill>
          <a:ln w="6350">
            <a:solidFill>
              <a:srgbClr val="E1E5E3"/>
            </a:solidFill>
            <a:prstDash val="solid"/>
          </a:ln>
        </p:spPr>
      </p:sp>
      <p:pic>
        <p:nvPicPr>
          <p:cNvPr id="10" name="A2|logo" descr="/home/claude/prof/img/logo_salamair.png">    </p:cNvPr>
          <p:cNvPicPr>
            <a:picLocks noChangeAspect="1"/>
          </p:cNvPicPr>
          <p:nvPr/>
        </p:nvPicPr>
        <p:blipFill>
          <a:blip r:embed="rId2"/>
          <a:stretch>
            <a:fillRect/>
          </a:stretch>
        </p:blipFill>
        <p:spPr>
          <a:xfrm>
            <a:off x="2857500" y="5162220"/>
            <a:ext cx="960120" cy="236880"/>
          </a:xfrm>
          <a:prstGeom prst="rect">
            <a:avLst/>
          </a:prstGeom>
        </p:spPr>
      </p:pic>
      <p:sp>
        <p:nvSpPr>
          <p:cNvPr id="11" name="A3|card"/>
          <p:cNvSpPr/>
          <p:nvPr/>
        </p:nvSpPr>
        <p:spPr>
          <a:xfrm>
            <a:off x="4343400" y="1874520"/>
            <a:ext cx="3520440" cy="4206240"/>
          </a:xfrm>
          <a:prstGeom prst="roundRect">
            <a:avLst>
              <a:gd name="adj" fmla="val 5714"/>
            </a:avLst>
          </a:prstGeom>
          <a:solidFill>
            <a:schemeClr val="tx1"/>
          </a:solidFill>
          <a:ln/>
        </p:spPr>
      </p:sp>
      <p:pic>
        <p:nvPicPr>
          <p:cNvPr id="12" name="A3|quote" descr="preencoded.png">    </p:cNvPr>
          <p:cNvPicPr>
            <a:picLocks noChangeAspect="1"/>
          </p:cNvPicPr>
          <p:nvPr/>
        </p:nvPicPr>
        <p:blipFill>
          <a:blip r:embed="rId3"/>
          <a:stretch>
            <a:fillRect/>
          </a:stretch>
        </p:blipFill>
        <p:spPr>
          <a:xfrm>
            <a:off x="4617720" y="2103120"/>
            <a:ext cx="548640" cy="548640"/>
          </a:xfrm>
          <a:prstGeom prst="rect">
            <a:avLst/>
          </a:prstGeom>
        </p:spPr>
      </p:pic>
      <p:sp>
        <p:nvSpPr>
          <p:cNvPr id="13" name="A3|quote text"/>
          <p:cNvSpPr txBox="1"/>
          <p:nvPr/>
        </p:nvSpPr>
        <p:spPr>
          <a:xfrm>
            <a:off x="4617720" y="2788920"/>
            <a:ext cx="2971800" cy="1828800"/>
          </a:xfrm>
          <a:prstGeom prst="rect">
            <a:avLst/>
          </a:prstGeom>
          <a:noFill/>
          <a:ln/>
        </p:spPr>
        <p:txBody>
          <a:bodyPr wrap="square" lIns="0" tIns="0" rIns="0" bIns="0" rtlCol="0" anchor="t"/>
          <a:lstStyle/>
          <a:p>
            <a:pPr indent="0" marL="0">
              <a:lnSpc>
                <a:spcPct val="120000"/>
              </a:lnSpc>
              <a:buNone/>
            </a:pPr>
            <a:r>
              <a:rPr lang="en-US" sz="1200" i="1" dirty="0">
                <a:solidFill>
                  <a:schemeClr val="bg1"/>
                </a:solidFill>
                <a:latin typeface="Poppins" pitchFamily="34" charset="0"/>
                <a:ea typeface="Poppins" pitchFamily="34" charset="-122"/>
                <a:cs typeface="Poppins" pitchFamily="34" charset="-120"/>
              </a:rPr>
              <a:t>We value MMT's consistency and flexibility. They truly understand the needs of our business and maintain our properties with the highest standards of care.</a:t>
            </a:r>
            <a:endParaRPr lang="en-US" sz="1200" dirty="0"/>
          </a:p>
        </p:txBody>
      </p:sp>
      <p:sp>
        <p:nvSpPr>
          <p:cNvPr id="14" name="A3|rule"/>
          <p:cNvSpPr/>
          <p:nvPr/>
        </p:nvSpPr>
        <p:spPr>
          <a:xfrm>
            <a:off x="4617720" y="4800600"/>
            <a:ext cx="2971800" cy="0"/>
          </a:xfrm>
          <a:prstGeom prst="line">
            <a:avLst/>
          </a:prstGeom>
          <a:noFill/>
          <a:ln w="9525">
            <a:solidFill>
              <a:srgbClr val="4CC594">
                <a:alpha val="40000"/>
              </a:srgbClr>
            </a:solidFill>
            <a:prstDash val="solid"/>
          </a:ln>
        </p:spPr>
      </p:sp>
      <p:sp>
        <p:nvSpPr>
          <p:cNvPr id="15" name="A3|author"/>
          <p:cNvSpPr txBox="1"/>
          <p:nvPr/>
        </p:nvSpPr>
        <p:spPr>
          <a:xfrm>
            <a:off x="4617720" y="4937760"/>
            <a:ext cx="1828800" cy="685800"/>
          </a:xfrm>
          <a:prstGeom prst="rect">
            <a:avLst/>
          </a:prstGeom>
          <a:noFill/>
          <a:ln/>
        </p:spPr>
        <p:txBody>
          <a:bodyPr wrap="square" lIns="0" tIns="0" rIns="0" bIns="0" rtlCol="0" anchor="t"/>
          <a:lstStyle/>
          <a:p>
            <a:pPr indent="0" marL="0">
              <a:buNone/>
            </a:pPr>
            <a:r>
              <a:rPr lang="en-US" sz="1050" b="1" dirty="0">
                <a:solidFill>
                  <a:schemeClr val="accent2"/>
                </a:solidFill>
                <a:latin typeface="Poppins" pitchFamily="34" charset="0"/>
                <a:ea typeface="Poppins" pitchFamily="34" charset="-122"/>
                <a:cs typeface="Poppins" pitchFamily="34" charset="-120"/>
              </a:rPr>
              <a:t>Operations Head</a:t>
            </a:r>
            <a:endParaRPr lang="en-US" sz="1050" dirty="0"/>
          </a:p>
          <a:p>
            <a:pPr indent="0" marL="0">
              <a:buNone/>
            </a:pPr>
            <a:r>
              <a:rPr lang="en-US" sz="1050" dirty="0">
                <a:solidFill>
                  <a:schemeClr val="accent2"/>
                </a:solidFill>
                <a:latin typeface="Poppins" pitchFamily="34" charset="0"/>
                <a:ea typeface="Poppins" pitchFamily="34" charset="-122"/>
                <a:cs typeface="Poppins" pitchFamily="34" charset="-120"/>
              </a:rPr>
              <a:t>Prime Business Solutions – Muscat</a:t>
            </a:r>
            <a:endParaRPr lang="en-US" sz="1050" dirty="0"/>
          </a:p>
        </p:txBody>
      </p:sp>
      <p:sp>
        <p:nvSpPr>
          <p:cNvPr id="16" name="A3|logo bg"/>
          <p:cNvSpPr/>
          <p:nvPr/>
        </p:nvSpPr>
        <p:spPr>
          <a:xfrm>
            <a:off x="6492240" y="4937760"/>
            <a:ext cx="1097280" cy="685800"/>
          </a:xfrm>
          <a:prstGeom prst="roundRect">
            <a:avLst>
              <a:gd name="adj" fmla="val 13333"/>
            </a:avLst>
          </a:prstGeom>
          <a:solidFill>
            <a:schemeClr val="bg1"/>
          </a:solidFill>
          <a:ln w="6350">
            <a:solidFill>
              <a:srgbClr val="E1E5E3"/>
            </a:solidFill>
            <a:prstDash val="solid"/>
          </a:ln>
        </p:spPr>
      </p:sp>
      <p:pic>
        <p:nvPicPr>
          <p:cNvPr id="17" name="A3|logo" descr="/home/claude/prof/img/logo_pbs.png">    </p:cNvPr>
          <p:cNvPicPr>
            <a:picLocks noChangeAspect="1"/>
          </p:cNvPicPr>
          <p:nvPr/>
        </p:nvPicPr>
        <p:blipFill>
          <a:blip r:embed="rId4"/>
          <a:stretch>
            <a:fillRect/>
          </a:stretch>
        </p:blipFill>
        <p:spPr>
          <a:xfrm>
            <a:off x="6560820" y="5059733"/>
            <a:ext cx="960120" cy="441855"/>
          </a:xfrm>
          <a:prstGeom prst="rect">
            <a:avLst/>
          </a:prstGeom>
        </p:spPr>
      </p:pic>
      <p:sp>
        <p:nvSpPr>
          <p:cNvPr id="18" name="A4|card"/>
          <p:cNvSpPr/>
          <p:nvPr/>
        </p:nvSpPr>
        <p:spPr>
          <a:xfrm>
            <a:off x="8046720" y="1874520"/>
            <a:ext cx="3520440" cy="4206240"/>
          </a:xfrm>
          <a:prstGeom prst="roundRect">
            <a:avLst>
              <a:gd name="adj" fmla="val 4675"/>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9" name="A4|quote" descr="preencoded.png">    </p:cNvPr>
          <p:cNvPicPr>
            <a:picLocks noChangeAspect="1"/>
          </p:cNvPicPr>
          <p:nvPr/>
        </p:nvPicPr>
        <p:blipFill>
          <a:blip r:embed="rId5"/>
          <a:stretch>
            <a:fillRect/>
          </a:stretch>
        </p:blipFill>
        <p:spPr>
          <a:xfrm>
            <a:off x="8321040" y="2103120"/>
            <a:ext cx="548640" cy="548640"/>
          </a:xfrm>
          <a:prstGeom prst="rect">
            <a:avLst/>
          </a:prstGeom>
        </p:spPr>
      </p:pic>
      <p:sp>
        <p:nvSpPr>
          <p:cNvPr id="20" name="A4|quote text"/>
          <p:cNvSpPr txBox="1"/>
          <p:nvPr/>
        </p:nvSpPr>
        <p:spPr>
          <a:xfrm>
            <a:off x="8321040" y="2788920"/>
            <a:ext cx="2971800" cy="1828800"/>
          </a:xfrm>
          <a:prstGeom prst="rect">
            <a:avLst/>
          </a:prstGeom>
          <a:noFill/>
          <a:ln/>
        </p:spPr>
        <p:txBody>
          <a:bodyPr wrap="square" lIns="0" tIns="0" rIns="0" bIns="0" rtlCol="0" anchor="t"/>
          <a:lstStyle/>
          <a:p>
            <a:pPr indent="0" marL="0">
              <a:lnSpc>
                <a:spcPct val="120000"/>
              </a:lnSpc>
              <a:buNone/>
            </a:pPr>
            <a:r>
              <a:rPr lang="en-US" sz="1200" i="1" dirty="0">
                <a:solidFill>
                  <a:schemeClr val="tx1"/>
                </a:solidFill>
                <a:latin typeface="Poppins" pitchFamily="34" charset="0"/>
                <a:ea typeface="Poppins" pitchFamily="34" charset="-122"/>
                <a:cs typeface="Poppins" pitchFamily="34" charset="-120"/>
              </a:rPr>
              <a:t>Excellent service and well-trained staff. MMT has been our go-to cleaning company for years, and their quality never disappoints.</a:t>
            </a:r>
            <a:endParaRPr lang="en-US" sz="1200" dirty="0"/>
          </a:p>
        </p:txBody>
      </p:sp>
      <p:sp>
        <p:nvSpPr>
          <p:cNvPr id="21" name="A4|rule"/>
          <p:cNvSpPr/>
          <p:nvPr/>
        </p:nvSpPr>
        <p:spPr>
          <a:xfrm>
            <a:off x="8321040" y="4800600"/>
            <a:ext cx="2971800" cy="0"/>
          </a:xfrm>
          <a:prstGeom prst="line">
            <a:avLst/>
          </a:prstGeom>
          <a:noFill/>
          <a:ln w="9525">
            <a:solidFill>
              <a:srgbClr val="E1E5E3"/>
            </a:solidFill>
            <a:prstDash val="solid"/>
          </a:ln>
        </p:spPr>
      </p:sp>
      <p:sp>
        <p:nvSpPr>
          <p:cNvPr id="22" name="A4|author"/>
          <p:cNvSpPr txBox="1"/>
          <p:nvPr/>
        </p:nvSpPr>
        <p:spPr>
          <a:xfrm>
            <a:off x="8321040" y="4937760"/>
            <a:ext cx="1828800" cy="685800"/>
          </a:xfrm>
          <a:prstGeom prst="rect">
            <a:avLst/>
          </a:prstGeom>
          <a:noFill/>
          <a:ln/>
        </p:spPr>
        <p:txBody>
          <a:bodyPr wrap="square" lIns="0" tIns="0" rIns="0" bIns="0" rtlCol="0" anchor="t"/>
          <a:lstStyle/>
          <a:p>
            <a:pPr indent="0" marL="0">
              <a:buNone/>
            </a:pPr>
            <a:r>
              <a:rPr lang="en-US" sz="1050" b="1" dirty="0">
                <a:solidFill>
                  <a:schemeClr val="accent1"/>
                </a:solidFill>
                <a:latin typeface="Poppins" pitchFamily="34" charset="0"/>
                <a:ea typeface="Poppins" pitchFamily="34" charset="-122"/>
                <a:cs typeface="Poppins" pitchFamily="34" charset="-120"/>
              </a:rPr>
              <a:t>Store Manager</a:t>
            </a:r>
            <a:endParaRPr lang="en-US" sz="1050" dirty="0"/>
          </a:p>
          <a:p>
            <a:pPr indent="0" marL="0">
              <a:buNone/>
            </a:pPr>
            <a:r>
              <a:rPr lang="en-US" sz="1050" dirty="0">
                <a:solidFill>
                  <a:schemeClr val="accent1"/>
                </a:solidFill>
                <a:latin typeface="Poppins" pitchFamily="34" charset="0"/>
                <a:ea typeface="Poppins" pitchFamily="34" charset="-122"/>
                <a:cs typeface="Poppins" pitchFamily="34" charset="-120"/>
              </a:rPr>
              <a:t>Redtag – Oman</a:t>
            </a:r>
            <a:endParaRPr lang="en-US" sz="1050" dirty="0"/>
          </a:p>
        </p:txBody>
      </p:sp>
      <p:sp>
        <p:nvSpPr>
          <p:cNvPr id="23" name="A4|logo bg"/>
          <p:cNvSpPr/>
          <p:nvPr/>
        </p:nvSpPr>
        <p:spPr>
          <a:xfrm>
            <a:off x="10195560" y="4937760"/>
            <a:ext cx="1097280" cy="685800"/>
          </a:xfrm>
          <a:prstGeom prst="roundRect">
            <a:avLst>
              <a:gd name="adj" fmla="val 13333"/>
            </a:avLst>
          </a:prstGeom>
          <a:solidFill>
            <a:schemeClr val="bg1"/>
          </a:solidFill>
          <a:ln w="6350">
            <a:solidFill>
              <a:srgbClr val="E1E5E3"/>
            </a:solidFill>
            <a:prstDash val="solid"/>
          </a:ln>
        </p:spPr>
      </p:sp>
      <p:pic>
        <p:nvPicPr>
          <p:cNvPr id="24" name="A4|logo" descr="/home/claude/prof/img/logo_redtag.png">    </p:cNvPr>
          <p:cNvPicPr>
            <a:picLocks noChangeAspect="1"/>
          </p:cNvPicPr>
          <p:nvPr/>
        </p:nvPicPr>
        <p:blipFill>
          <a:blip r:embed="rId6"/>
          <a:stretch>
            <a:fillRect/>
          </a:stretch>
        </p:blipFill>
        <p:spPr>
          <a:xfrm>
            <a:off x="10264140" y="5157689"/>
            <a:ext cx="960120" cy="245942"/>
          </a:xfrm>
          <a:prstGeom prst="rect">
            <a:avLst/>
          </a:prstGeom>
        </p:spPr>
      </p:pic>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20</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26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26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26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26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26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26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nodeType="withEffect">
                                  <p:stCondLst>
                                    <p:cond delay="26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52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nodeType="withEffect">
                                  <p:stCondLst>
                                    <p:cond delay="52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grpId="0" nodeType="withEffect">
                                  <p:stCondLst>
                                    <p:cond delay="52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grpId="0" nodeType="withEffect">
                                  <p:stCondLst>
                                    <p:cond delay="52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52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600"/>
                                        <p:tgtEl>
                                          <p:spTgt spid="15"/>
                                        </p:tgtEl>
                                      </p:cBhvr>
                                    </p:animEffect>
                                    <p:anim calcmode="lin" valueType="num">
                                      <p:cBhvr additive="base">
                                        <p:cTn id="60" dur="600" fill="hold"/>
                                        <p:tgtEl>
                                          <p:spTgt spid="15"/>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52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600"/>
                                        <p:tgtEl>
                                          <p:spTgt spid="16"/>
                                        </p:tgtEl>
                                      </p:cBhvr>
                                    </p:animEffect>
                                    <p:anim calcmode="lin" valueType="num">
                                      <p:cBhvr additive="base">
                                        <p:cTn id="64" dur="600" fill="hold"/>
                                        <p:tgtEl>
                                          <p:spTgt spid="16"/>
                                        </p:tgtEl>
                                        <p:attrNameLst>
                                          <p:attrName>ppt_y</p:attrName>
                                        </p:attrNameLst>
                                      </p:cBhvr>
                                      <p:tavLst>
                                        <p:tav tm="0">
                                          <p:val>
                                            <p:strVal val="#ppt_y+0.03"/>
                                          </p:val>
                                        </p:tav>
                                        <p:tav tm="100000">
                                          <p:val>
                                            <p:strVal val="#ppt_y"/>
                                          </p:val>
                                        </p:tav>
                                      </p:tavLst>
                                    </p:anim>
                                  </p:childTnLst>
                                </p:cTn>
                              </p:par>
                              <p:par>
                                <p:cTn id="65" presetID="10" presetClass="entr" presetSubtype="0" fill="hold" nodeType="withEffect">
                                  <p:stCondLst>
                                    <p:cond delay="52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600"/>
                                        <p:tgtEl>
                                          <p:spTgt spid="17"/>
                                        </p:tgtEl>
                                      </p:cBhvr>
                                    </p:animEffect>
                                    <p:anim calcmode="lin" valueType="num">
                                      <p:cBhvr additive="base">
                                        <p:cTn id="68" dur="600" fill="hold"/>
                                        <p:tgtEl>
                                          <p:spTgt spid="17"/>
                                        </p:tgtEl>
                                        <p:attrNameLst>
                                          <p:attrName>ppt_y</p:attrName>
                                        </p:attrNameLst>
                                      </p:cBhvr>
                                      <p:tavLst>
                                        <p:tav tm="0">
                                          <p:val>
                                            <p:strVal val="#ppt_y+0.03"/>
                                          </p:val>
                                        </p:tav>
                                        <p:tav tm="100000">
                                          <p:val>
                                            <p:strVal val="#ppt_y"/>
                                          </p:val>
                                        </p:tav>
                                      </p:tavLst>
                                    </p:anim>
                                  </p:childTnLst>
                                </p:cTn>
                              </p:par>
                              <p:par>
                                <p:cTn id="69" presetID="10" presetClass="entr" presetSubtype="0" fill="hold" grpId="0" nodeType="withEffect">
                                  <p:stCondLst>
                                    <p:cond delay="78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600"/>
                                        <p:tgtEl>
                                          <p:spTgt spid="18"/>
                                        </p:tgtEl>
                                      </p:cBhvr>
                                    </p:animEffect>
                                    <p:anim calcmode="lin" valueType="num">
                                      <p:cBhvr additive="base">
                                        <p:cTn id="72" dur="600" fill="hold"/>
                                        <p:tgtEl>
                                          <p:spTgt spid="18"/>
                                        </p:tgtEl>
                                        <p:attrNameLst>
                                          <p:attrName>ppt_y</p:attrName>
                                        </p:attrNameLst>
                                      </p:cBhvr>
                                      <p:tavLst>
                                        <p:tav tm="0">
                                          <p:val>
                                            <p:strVal val="#ppt_y+0.03"/>
                                          </p:val>
                                        </p:tav>
                                        <p:tav tm="100000">
                                          <p:val>
                                            <p:strVal val="#ppt_y"/>
                                          </p:val>
                                        </p:tav>
                                      </p:tavLst>
                                    </p:anim>
                                  </p:childTnLst>
                                </p:cTn>
                              </p:par>
                              <p:par>
                                <p:cTn id="73" presetID="10" presetClass="entr" presetSubtype="0" fill="hold" nodeType="withEffect">
                                  <p:stCondLst>
                                    <p:cond delay="78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600"/>
                                        <p:tgtEl>
                                          <p:spTgt spid="19"/>
                                        </p:tgtEl>
                                      </p:cBhvr>
                                    </p:animEffect>
                                    <p:anim calcmode="lin" valueType="num">
                                      <p:cBhvr additive="base">
                                        <p:cTn id="76" dur="600" fill="hold"/>
                                        <p:tgtEl>
                                          <p:spTgt spid="19"/>
                                        </p:tgtEl>
                                        <p:attrNameLst>
                                          <p:attrName>ppt_y</p:attrName>
                                        </p:attrNameLst>
                                      </p:cBhvr>
                                      <p:tavLst>
                                        <p:tav tm="0">
                                          <p:val>
                                            <p:strVal val="#ppt_y+0.03"/>
                                          </p:val>
                                        </p:tav>
                                        <p:tav tm="100000">
                                          <p:val>
                                            <p:strVal val="#ppt_y"/>
                                          </p:val>
                                        </p:tav>
                                      </p:tavLst>
                                    </p:anim>
                                  </p:childTnLst>
                                </p:cTn>
                              </p:par>
                              <p:par>
                                <p:cTn id="77" presetID="10" presetClass="entr" presetSubtype="0" fill="hold" grpId="0" nodeType="withEffect">
                                  <p:stCondLst>
                                    <p:cond delay="78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600"/>
                                        <p:tgtEl>
                                          <p:spTgt spid="20"/>
                                        </p:tgtEl>
                                      </p:cBhvr>
                                    </p:animEffect>
                                    <p:anim calcmode="lin" valueType="num">
                                      <p:cBhvr additive="base">
                                        <p:cTn id="80" dur="600" fill="hold"/>
                                        <p:tgtEl>
                                          <p:spTgt spid="20"/>
                                        </p:tgtEl>
                                        <p:attrNameLst>
                                          <p:attrName>ppt_y</p:attrName>
                                        </p:attrNameLst>
                                      </p:cBhvr>
                                      <p:tavLst>
                                        <p:tav tm="0">
                                          <p:val>
                                            <p:strVal val="#ppt_y+0.03"/>
                                          </p:val>
                                        </p:tav>
                                        <p:tav tm="100000">
                                          <p:val>
                                            <p:strVal val="#ppt_y"/>
                                          </p:val>
                                        </p:tav>
                                      </p:tavLst>
                                    </p:anim>
                                  </p:childTnLst>
                                </p:cTn>
                              </p:par>
                              <p:par>
                                <p:cTn id="81" presetID="10" presetClass="entr" presetSubtype="0" fill="hold" grpId="0" nodeType="withEffect">
                                  <p:stCondLst>
                                    <p:cond delay="78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600"/>
                                        <p:tgtEl>
                                          <p:spTgt spid="21"/>
                                        </p:tgtEl>
                                      </p:cBhvr>
                                    </p:animEffect>
                                    <p:anim calcmode="lin" valueType="num">
                                      <p:cBhvr additive="base">
                                        <p:cTn id="84" dur="600" fill="hold"/>
                                        <p:tgtEl>
                                          <p:spTgt spid="21"/>
                                        </p:tgtEl>
                                        <p:attrNameLst>
                                          <p:attrName>ppt_y</p:attrName>
                                        </p:attrNameLst>
                                      </p:cBhvr>
                                      <p:tavLst>
                                        <p:tav tm="0">
                                          <p:val>
                                            <p:strVal val="#ppt_y+0.03"/>
                                          </p:val>
                                        </p:tav>
                                        <p:tav tm="100000">
                                          <p:val>
                                            <p:strVal val="#ppt_y"/>
                                          </p:val>
                                        </p:tav>
                                      </p:tavLst>
                                    </p:anim>
                                  </p:childTnLst>
                                </p:cTn>
                              </p:par>
                              <p:par>
                                <p:cTn id="85" presetID="10" presetClass="entr" presetSubtype="0" fill="hold" grpId="0" nodeType="withEffect">
                                  <p:stCondLst>
                                    <p:cond delay="78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600"/>
                                        <p:tgtEl>
                                          <p:spTgt spid="22"/>
                                        </p:tgtEl>
                                      </p:cBhvr>
                                    </p:animEffect>
                                    <p:anim calcmode="lin" valueType="num">
                                      <p:cBhvr additive="base">
                                        <p:cTn id="88" dur="600" fill="hold"/>
                                        <p:tgtEl>
                                          <p:spTgt spid="22"/>
                                        </p:tgtEl>
                                        <p:attrNameLst>
                                          <p:attrName>ppt_y</p:attrName>
                                        </p:attrNameLst>
                                      </p:cBhvr>
                                      <p:tavLst>
                                        <p:tav tm="0">
                                          <p:val>
                                            <p:strVal val="#ppt_y+0.03"/>
                                          </p:val>
                                        </p:tav>
                                        <p:tav tm="100000">
                                          <p:val>
                                            <p:strVal val="#ppt_y"/>
                                          </p:val>
                                        </p:tav>
                                      </p:tavLst>
                                    </p:anim>
                                  </p:childTnLst>
                                </p:cTn>
                              </p:par>
                              <p:par>
                                <p:cTn id="89" presetID="10" presetClass="entr" presetSubtype="0" fill="hold" grpId="0" nodeType="withEffect">
                                  <p:stCondLst>
                                    <p:cond delay="78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600"/>
                                        <p:tgtEl>
                                          <p:spTgt spid="23"/>
                                        </p:tgtEl>
                                      </p:cBhvr>
                                    </p:animEffect>
                                    <p:anim calcmode="lin" valueType="num">
                                      <p:cBhvr additive="base">
                                        <p:cTn id="92" dur="600" fill="hold"/>
                                        <p:tgtEl>
                                          <p:spTgt spid="23"/>
                                        </p:tgtEl>
                                        <p:attrNameLst>
                                          <p:attrName>ppt_y</p:attrName>
                                        </p:attrNameLst>
                                      </p:cBhvr>
                                      <p:tavLst>
                                        <p:tav tm="0">
                                          <p:val>
                                            <p:strVal val="#ppt_y+0.03"/>
                                          </p:val>
                                        </p:tav>
                                        <p:tav tm="100000">
                                          <p:val>
                                            <p:strVal val="#ppt_y"/>
                                          </p:val>
                                        </p:tav>
                                      </p:tavLst>
                                    </p:anim>
                                  </p:childTnLst>
                                </p:cTn>
                              </p:par>
                              <p:par>
                                <p:cTn id="93" presetID="10" presetClass="entr" presetSubtype="0" fill="hold" nodeType="withEffect">
                                  <p:stCondLst>
                                    <p:cond delay="78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600"/>
                                        <p:tgtEl>
                                          <p:spTgt spid="24"/>
                                        </p:tgtEl>
                                      </p:cBhvr>
                                    </p:animEffect>
                                    <p:anim calcmode="lin" valueType="num">
                                      <p:cBhvr additive="base">
                                        <p:cTn id="96" dur="600" fill="hold"/>
                                        <p:tgtEl>
                                          <p:spTgt spid="24"/>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8" grpId="0" animBg="1"/>
      <p:bldP spid="9" grpId="0" animBg="1"/>
      <p:bldP spid="11" grpId="0" animBg="1"/>
      <p:bldP spid="13" grpId="0" animBg="1"/>
      <p:bldP spid="14" grpId="0" animBg="1"/>
      <p:bldP spid="15" grpId="0" animBg="1"/>
      <p:bldP spid="16" grpId="0" animBg="1"/>
      <p:bldP spid="18" grpId="0" animBg="1"/>
      <p:bldP spid="20" grpId="0" animBg="1"/>
      <p:bldP spid="21" grpId="0" animBg="1"/>
      <p:bldP spid="22" grpId="0" animBg="1"/>
      <p:bldP spid="2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A1|eyebrow"/>
          <p:cNvSpPr txBox="1"/>
          <p:nvPr/>
        </p:nvSpPr>
        <p:spPr>
          <a:xfrm>
            <a:off x="640080" y="502920"/>
            <a:ext cx="100584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FEATURED CLIENTS</a:t>
            </a:r>
            <a:endParaRPr lang="en-US" sz="1050" dirty="0"/>
          </a:p>
        </p:txBody>
      </p:sp>
      <p:sp>
        <p:nvSpPr>
          <p:cNvPr id="3" name="A1|title"/>
          <p:cNvSpPr txBox="1"/>
          <p:nvPr/>
        </p:nvSpPr>
        <p:spPr>
          <a:xfrm>
            <a:off x="640080" y="832104"/>
            <a:ext cx="10058400" cy="914400"/>
          </a:xfrm>
          <a:prstGeom prst="rect">
            <a:avLst/>
          </a:prstGeom>
          <a:noFill/>
          <a:ln/>
        </p:spPr>
        <p:txBody>
          <a:bodyPr wrap="square" lIns="0" tIns="0" rIns="0" bIns="0" rtlCol="0" anchor="t"/>
          <a:lstStyle/>
          <a:p>
            <a:pPr indent="0" marL="0">
              <a:lnSpc>
                <a:spcPct val="95000"/>
              </a:lnSpc>
              <a:buNone/>
            </a:pPr>
            <a:r>
              <a:rPr lang="en-US" sz="3000" b="1" dirty="0">
                <a:solidFill>
                  <a:schemeClr val="tx1"/>
                </a:solidFill>
                <a:latin typeface="Poppins" pitchFamily="34" charset="0"/>
                <a:ea typeface="Poppins" pitchFamily="34" charset="-122"/>
                <a:cs typeface="Poppins" pitchFamily="34" charset="-120"/>
              </a:rPr>
              <a:t>Trusted by five-star hotels &amp; global leaders</a:t>
            </a:r>
            <a:endParaRPr lang="en-US" sz="3000" dirty="0"/>
          </a:p>
        </p:txBody>
      </p:sp>
      <p:sp>
        <p:nvSpPr>
          <p:cNvPr id="4" name="A2|featured card"/>
          <p:cNvSpPr/>
          <p:nvPr/>
        </p:nvSpPr>
        <p:spPr>
          <a:xfrm>
            <a:off x="640080" y="1874520"/>
            <a:ext cx="2606040" cy="2011680"/>
          </a:xfrm>
          <a:prstGeom prst="roundRect">
            <a:avLst>
              <a:gd name="adj" fmla="val 9091"/>
            </a:avLst>
          </a:prstGeom>
          <a:solidFill>
            <a:schemeClr val="bg1"/>
          </a:solidFill>
          <a:ln/>
          <a:effectLst>
            <a:outerShdw sx="100000" sy="100000" kx="0" ky="0" algn="bl" rotWithShape="0" blurRad="228600" dist="50800" dir="5400000">
              <a:srgbClr val="1F2428">
                <a:alpha val="10000"/>
              </a:srgbClr>
            </a:outerShdw>
          </a:effectLst>
        </p:spPr>
      </p:sp>
      <p:sp>
        <p:nvSpPr>
          <p:cNvPr id="5" name="A2|chip"/>
          <p:cNvSpPr/>
          <p:nvPr/>
        </p:nvSpPr>
        <p:spPr>
          <a:xfrm>
            <a:off x="822960" y="2057400"/>
            <a:ext cx="1234440" cy="274320"/>
          </a:xfrm>
          <a:prstGeom prst="roundRect">
            <a:avLst>
              <a:gd name="adj" fmla="val 50000"/>
            </a:avLst>
          </a:prstGeom>
          <a:solidFill>
            <a:schemeClr val="accent2"/>
          </a:solidFill>
          <a:ln/>
        </p:spPr>
      </p:sp>
      <p:sp>
        <p:nvSpPr>
          <p:cNvPr id="6" name="A2|chip text"/>
          <p:cNvSpPr txBox="1"/>
          <p:nvPr/>
        </p:nvSpPr>
        <p:spPr>
          <a:xfrm>
            <a:off x="822960" y="2057400"/>
            <a:ext cx="1234440" cy="274320"/>
          </a:xfrm>
          <a:prstGeom prst="rect">
            <a:avLst/>
          </a:prstGeom>
          <a:noFill/>
          <a:ln/>
        </p:spPr>
        <p:txBody>
          <a:bodyPr wrap="square" lIns="0" tIns="0" rIns="0" bIns="0" rtlCol="0" anchor="ctr"/>
          <a:lstStyle/>
          <a:p>
            <a:pPr algn="ctr" indent="0" marL="0">
              <a:buNone/>
            </a:pPr>
            <a:r>
              <a:rPr lang="en-US" sz="750" b="1" spc="150" kern="0" dirty="0">
                <a:solidFill>
                  <a:schemeClr val="tx1"/>
                </a:solidFill>
                <a:latin typeface="Poppins" pitchFamily="34" charset="0"/>
                <a:ea typeface="Poppins" pitchFamily="34" charset="-122"/>
                <a:cs typeface="Poppins" pitchFamily="34" charset="-120"/>
              </a:rPr>
              <a:t>5-STAR HOTEL</a:t>
            </a:r>
            <a:endParaRPr lang="en-US" sz="750" dirty="0"/>
          </a:p>
        </p:txBody>
      </p:sp>
      <p:sp>
        <p:nvSpPr>
          <p:cNvPr id="7" name="A2|stars"/>
          <p:cNvSpPr txBox="1"/>
          <p:nvPr/>
        </p:nvSpPr>
        <p:spPr>
          <a:xfrm>
            <a:off x="2148840" y="2057400"/>
            <a:ext cx="914400" cy="274320"/>
          </a:xfrm>
          <a:prstGeom prst="rect">
            <a:avLst/>
          </a:prstGeom>
          <a:noFill/>
          <a:ln/>
        </p:spPr>
        <p:txBody>
          <a:bodyPr wrap="square" lIns="0" tIns="0" rIns="0" bIns="0" rtlCol="0" anchor="ctr"/>
          <a:lstStyle/>
          <a:p>
            <a:pPr algn="r" indent="0" marL="0">
              <a:buNone/>
            </a:pPr>
            <a:r>
              <a:rPr lang="en-US" sz="1000" dirty="0">
                <a:solidFill>
                  <a:schemeClr val="accent1"/>
                </a:solidFill>
                <a:latin typeface="Poppins" pitchFamily="34" charset="0"/>
                <a:ea typeface="Poppins" pitchFamily="34" charset="-122"/>
                <a:cs typeface="Poppins" pitchFamily="34" charset="-120"/>
              </a:rPr>
              <a:t>★★★★★</a:t>
            </a:r>
            <a:endParaRPr lang="en-US" sz="1000" dirty="0"/>
          </a:p>
        </p:txBody>
      </p:sp>
      <p:pic>
        <p:nvPicPr>
          <p:cNvPr id="8" name="A2|logo" descr="/home/claude/prof/img/logo_stregis.png">    </p:cNvPr>
          <p:cNvPicPr>
            <a:picLocks noChangeAspect="1"/>
          </p:cNvPicPr>
          <p:nvPr/>
        </p:nvPicPr>
        <p:blipFill>
          <a:blip r:embed="rId1"/>
          <a:stretch>
            <a:fillRect/>
          </a:stretch>
        </p:blipFill>
        <p:spPr>
          <a:xfrm>
            <a:off x="982980" y="2638024"/>
            <a:ext cx="1920240" cy="530392"/>
          </a:xfrm>
          <a:prstGeom prst="rect">
            <a:avLst/>
          </a:prstGeom>
        </p:spPr>
      </p:pic>
      <p:sp>
        <p:nvSpPr>
          <p:cNvPr id="9" name="A2|sector"/>
          <p:cNvSpPr txBox="1"/>
          <p:nvPr/>
        </p:nvSpPr>
        <p:spPr>
          <a:xfrm>
            <a:off x="777240" y="3429000"/>
            <a:ext cx="2331720" cy="292608"/>
          </a:xfrm>
          <a:prstGeom prst="rect">
            <a:avLst/>
          </a:prstGeom>
          <a:noFill/>
          <a:ln/>
        </p:spPr>
        <p:txBody>
          <a:bodyPr wrap="square" lIns="0" tIns="0" rIns="0" bIns="0" rtlCol="0" anchor="ctr"/>
          <a:lstStyle/>
          <a:p>
            <a:pPr algn="ctr" indent="0" marL="0">
              <a:buNone/>
            </a:pPr>
            <a:r>
              <a:rPr lang="en-US" sz="1000" dirty="0">
                <a:solidFill>
                  <a:schemeClr val="accent5"/>
                </a:solidFill>
                <a:latin typeface="Poppins" pitchFamily="34" charset="0"/>
                <a:ea typeface="Poppins" pitchFamily="34" charset="-122"/>
                <a:cs typeface="Poppins" pitchFamily="34" charset="-120"/>
              </a:rPr>
              <a:t>Hotel &amp; Residences</a:t>
            </a:r>
            <a:endParaRPr lang="en-US" sz="1000" dirty="0"/>
          </a:p>
        </p:txBody>
      </p:sp>
      <p:sp>
        <p:nvSpPr>
          <p:cNvPr id="10" name="A3|featured card"/>
          <p:cNvSpPr/>
          <p:nvPr/>
        </p:nvSpPr>
        <p:spPr>
          <a:xfrm>
            <a:off x="3410712" y="1874520"/>
            <a:ext cx="2606040" cy="2011680"/>
          </a:xfrm>
          <a:prstGeom prst="roundRect">
            <a:avLst>
              <a:gd name="adj" fmla="val 9091"/>
            </a:avLst>
          </a:prstGeom>
          <a:solidFill>
            <a:schemeClr val="bg1"/>
          </a:solidFill>
          <a:ln/>
          <a:effectLst>
            <a:outerShdw sx="100000" sy="100000" kx="0" ky="0" algn="bl" rotWithShape="0" blurRad="228600" dist="50800" dir="5400000">
              <a:srgbClr val="1F2428">
                <a:alpha val="10000"/>
              </a:srgbClr>
            </a:outerShdw>
          </a:effectLst>
        </p:spPr>
      </p:sp>
      <p:sp>
        <p:nvSpPr>
          <p:cNvPr id="11" name="A3|chip"/>
          <p:cNvSpPr/>
          <p:nvPr/>
        </p:nvSpPr>
        <p:spPr>
          <a:xfrm>
            <a:off x="3593592" y="2057400"/>
            <a:ext cx="1234440" cy="274320"/>
          </a:xfrm>
          <a:prstGeom prst="roundRect">
            <a:avLst>
              <a:gd name="adj" fmla="val 50000"/>
            </a:avLst>
          </a:prstGeom>
          <a:solidFill>
            <a:schemeClr val="accent2"/>
          </a:solidFill>
          <a:ln/>
        </p:spPr>
      </p:sp>
      <p:sp>
        <p:nvSpPr>
          <p:cNvPr id="12" name="A3|chip text"/>
          <p:cNvSpPr txBox="1"/>
          <p:nvPr/>
        </p:nvSpPr>
        <p:spPr>
          <a:xfrm>
            <a:off x="3593592" y="2057400"/>
            <a:ext cx="1234440" cy="274320"/>
          </a:xfrm>
          <a:prstGeom prst="rect">
            <a:avLst/>
          </a:prstGeom>
          <a:noFill/>
          <a:ln/>
        </p:spPr>
        <p:txBody>
          <a:bodyPr wrap="square" lIns="0" tIns="0" rIns="0" bIns="0" rtlCol="0" anchor="ctr"/>
          <a:lstStyle/>
          <a:p>
            <a:pPr algn="ctr" indent="0" marL="0">
              <a:buNone/>
            </a:pPr>
            <a:r>
              <a:rPr lang="en-US" sz="750" b="1" spc="150" kern="0" dirty="0">
                <a:solidFill>
                  <a:schemeClr val="tx1"/>
                </a:solidFill>
                <a:latin typeface="Poppins" pitchFamily="34" charset="0"/>
                <a:ea typeface="Poppins" pitchFamily="34" charset="-122"/>
                <a:cs typeface="Poppins" pitchFamily="34" charset="-120"/>
              </a:rPr>
              <a:t>5-STAR HOTEL</a:t>
            </a:r>
            <a:endParaRPr lang="en-US" sz="750" dirty="0"/>
          </a:p>
        </p:txBody>
      </p:sp>
      <p:sp>
        <p:nvSpPr>
          <p:cNvPr id="13" name="A3|stars"/>
          <p:cNvSpPr txBox="1"/>
          <p:nvPr/>
        </p:nvSpPr>
        <p:spPr>
          <a:xfrm>
            <a:off x="4919472" y="2057400"/>
            <a:ext cx="914400" cy="274320"/>
          </a:xfrm>
          <a:prstGeom prst="rect">
            <a:avLst/>
          </a:prstGeom>
          <a:noFill/>
          <a:ln/>
        </p:spPr>
        <p:txBody>
          <a:bodyPr wrap="square" lIns="0" tIns="0" rIns="0" bIns="0" rtlCol="0" anchor="ctr"/>
          <a:lstStyle/>
          <a:p>
            <a:pPr algn="r" indent="0" marL="0">
              <a:buNone/>
            </a:pPr>
            <a:r>
              <a:rPr lang="en-US" sz="1000" dirty="0">
                <a:solidFill>
                  <a:schemeClr val="accent1"/>
                </a:solidFill>
                <a:latin typeface="Poppins" pitchFamily="34" charset="0"/>
                <a:ea typeface="Poppins" pitchFamily="34" charset="-122"/>
                <a:cs typeface="Poppins" pitchFamily="34" charset="-120"/>
              </a:rPr>
              <a:t>★★★★★</a:t>
            </a:r>
            <a:endParaRPr lang="en-US" sz="1000" dirty="0"/>
          </a:p>
        </p:txBody>
      </p:sp>
      <p:pic>
        <p:nvPicPr>
          <p:cNvPr id="14" name="A3|logo" descr="/home/claude/prof/img/logo_mandarin.png">    </p:cNvPr>
          <p:cNvPicPr>
            <a:picLocks noChangeAspect="1"/>
          </p:cNvPicPr>
          <p:nvPr/>
        </p:nvPicPr>
        <p:blipFill>
          <a:blip r:embed="rId2"/>
          <a:stretch>
            <a:fillRect/>
          </a:stretch>
        </p:blipFill>
        <p:spPr>
          <a:xfrm>
            <a:off x="4203863" y="2514600"/>
            <a:ext cx="1019739" cy="777240"/>
          </a:xfrm>
          <a:prstGeom prst="rect">
            <a:avLst/>
          </a:prstGeom>
        </p:spPr>
      </p:pic>
      <p:sp>
        <p:nvSpPr>
          <p:cNvPr id="15" name="A3|sector"/>
          <p:cNvSpPr txBox="1"/>
          <p:nvPr/>
        </p:nvSpPr>
        <p:spPr>
          <a:xfrm>
            <a:off x="3547872" y="3429000"/>
            <a:ext cx="2331720" cy="292608"/>
          </a:xfrm>
          <a:prstGeom prst="rect">
            <a:avLst/>
          </a:prstGeom>
          <a:noFill/>
          <a:ln/>
        </p:spPr>
        <p:txBody>
          <a:bodyPr wrap="square" lIns="0" tIns="0" rIns="0" bIns="0" rtlCol="0" anchor="ctr"/>
          <a:lstStyle/>
          <a:p>
            <a:pPr algn="ctr" indent="0" marL="0">
              <a:buNone/>
            </a:pPr>
            <a:r>
              <a:rPr lang="en-US" sz="1000" dirty="0">
                <a:solidFill>
                  <a:schemeClr val="accent5"/>
                </a:solidFill>
                <a:latin typeface="Poppins" pitchFamily="34" charset="0"/>
                <a:ea typeface="Poppins" pitchFamily="34" charset="-122"/>
                <a:cs typeface="Poppins" pitchFamily="34" charset="-120"/>
              </a:rPr>
              <a:t>Hotel &amp; Residences</a:t>
            </a:r>
            <a:endParaRPr lang="en-US" sz="1000" dirty="0"/>
          </a:p>
        </p:txBody>
      </p:sp>
      <p:sp>
        <p:nvSpPr>
          <p:cNvPr id="16" name="A4|featured card"/>
          <p:cNvSpPr/>
          <p:nvPr/>
        </p:nvSpPr>
        <p:spPr>
          <a:xfrm>
            <a:off x="6181344" y="1874520"/>
            <a:ext cx="2606040" cy="2011680"/>
          </a:xfrm>
          <a:prstGeom prst="roundRect">
            <a:avLst>
              <a:gd name="adj" fmla="val 9091"/>
            </a:avLst>
          </a:prstGeom>
          <a:solidFill>
            <a:schemeClr val="bg1"/>
          </a:solidFill>
          <a:ln/>
          <a:effectLst>
            <a:outerShdw sx="100000" sy="100000" kx="0" ky="0" algn="bl" rotWithShape="0" blurRad="228600" dist="50800" dir="5400000">
              <a:srgbClr val="1F2428">
                <a:alpha val="10000"/>
              </a:srgbClr>
            </a:outerShdw>
          </a:effectLst>
        </p:spPr>
      </p:sp>
      <p:sp>
        <p:nvSpPr>
          <p:cNvPr id="17" name="A4|chip"/>
          <p:cNvSpPr/>
          <p:nvPr/>
        </p:nvSpPr>
        <p:spPr>
          <a:xfrm>
            <a:off x="6364224" y="2057400"/>
            <a:ext cx="868680" cy="274320"/>
          </a:xfrm>
          <a:prstGeom prst="roundRect">
            <a:avLst>
              <a:gd name="adj" fmla="val 50000"/>
            </a:avLst>
          </a:prstGeom>
          <a:solidFill>
            <a:schemeClr val="accent2"/>
          </a:solidFill>
          <a:ln/>
        </p:spPr>
      </p:sp>
      <p:sp>
        <p:nvSpPr>
          <p:cNvPr id="18" name="A4|chip text"/>
          <p:cNvSpPr txBox="1"/>
          <p:nvPr/>
        </p:nvSpPr>
        <p:spPr>
          <a:xfrm>
            <a:off x="6364224" y="2057400"/>
            <a:ext cx="868680" cy="274320"/>
          </a:xfrm>
          <a:prstGeom prst="rect">
            <a:avLst/>
          </a:prstGeom>
          <a:noFill/>
          <a:ln/>
        </p:spPr>
        <p:txBody>
          <a:bodyPr wrap="square" lIns="0" tIns="0" rIns="0" bIns="0" rtlCol="0" anchor="ctr"/>
          <a:lstStyle/>
          <a:p>
            <a:pPr algn="ctr" indent="0" marL="0">
              <a:buNone/>
            </a:pPr>
            <a:r>
              <a:rPr lang="en-US" sz="750" b="1" spc="150" kern="0" dirty="0">
                <a:solidFill>
                  <a:schemeClr val="tx1"/>
                </a:solidFill>
                <a:latin typeface="Poppins" pitchFamily="34" charset="0"/>
                <a:ea typeface="Poppins" pitchFamily="34" charset="-122"/>
                <a:cs typeface="Poppins" pitchFamily="34" charset="-120"/>
              </a:rPr>
              <a:t>GLOBAL</a:t>
            </a:r>
            <a:endParaRPr lang="en-US" sz="750" dirty="0"/>
          </a:p>
        </p:txBody>
      </p:sp>
      <p:pic>
        <p:nvPicPr>
          <p:cNvPr id="19" name="A4|logo" descr="/home/claude/prof/img/logo_bae.png">    </p:cNvPr>
          <p:cNvPicPr>
            <a:picLocks noChangeAspect="1"/>
          </p:cNvPicPr>
          <p:nvPr/>
        </p:nvPicPr>
        <p:blipFill>
          <a:blip r:embed="rId3"/>
          <a:stretch>
            <a:fillRect/>
          </a:stretch>
        </p:blipFill>
        <p:spPr>
          <a:xfrm>
            <a:off x="6524244" y="2739039"/>
            <a:ext cx="1920240" cy="328361"/>
          </a:xfrm>
          <a:prstGeom prst="rect">
            <a:avLst/>
          </a:prstGeom>
        </p:spPr>
      </p:pic>
      <p:sp>
        <p:nvSpPr>
          <p:cNvPr id="20" name="A4|sector"/>
          <p:cNvSpPr txBox="1"/>
          <p:nvPr/>
        </p:nvSpPr>
        <p:spPr>
          <a:xfrm>
            <a:off x="6318504" y="3429000"/>
            <a:ext cx="2331720" cy="292608"/>
          </a:xfrm>
          <a:prstGeom prst="rect">
            <a:avLst/>
          </a:prstGeom>
          <a:noFill/>
          <a:ln/>
        </p:spPr>
        <p:txBody>
          <a:bodyPr wrap="square" lIns="0" tIns="0" rIns="0" bIns="0" rtlCol="0" anchor="ctr"/>
          <a:lstStyle/>
          <a:p>
            <a:pPr algn="ctr" indent="0" marL="0">
              <a:buNone/>
            </a:pPr>
            <a:r>
              <a:rPr lang="en-US" sz="1000" dirty="0">
                <a:solidFill>
                  <a:schemeClr val="accent5"/>
                </a:solidFill>
                <a:latin typeface="Poppins" pitchFamily="34" charset="0"/>
                <a:ea typeface="Poppins" pitchFamily="34" charset="-122"/>
                <a:cs typeface="Poppins" pitchFamily="34" charset="-120"/>
              </a:rPr>
              <a:t>Defence &amp; Aerospace</a:t>
            </a:r>
            <a:endParaRPr lang="en-US" sz="1000" dirty="0"/>
          </a:p>
        </p:txBody>
      </p:sp>
      <p:sp>
        <p:nvSpPr>
          <p:cNvPr id="21" name="A5|featured card"/>
          <p:cNvSpPr/>
          <p:nvPr/>
        </p:nvSpPr>
        <p:spPr>
          <a:xfrm>
            <a:off x="8951976" y="1874520"/>
            <a:ext cx="2606040" cy="2011680"/>
          </a:xfrm>
          <a:prstGeom prst="roundRect">
            <a:avLst>
              <a:gd name="adj" fmla="val 9091"/>
            </a:avLst>
          </a:prstGeom>
          <a:solidFill>
            <a:schemeClr val="bg1"/>
          </a:solidFill>
          <a:ln/>
          <a:effectLst>
            <a:outerShdw sx="100000" sy="100000" kx="0" ky="0" algn="bl" rotWithShape="0" blurRad="228600" dist="50800" dir="5400000">
              <a:srgbClr val="1F2428">
                <a:alpha val="10000"/>
              </a:srgbClr>
            </a:outerShdw>
          </a:effectLst>
        </p:spPr>
      </p:sp>
      <p:sp>
        <p:nvSpPr>
          <p:cNvPr id="22" name="A5|chip"/>
          <p:cNvSpPr/>
          <p:nvPr/>
        </p:nvSpPr>
        <p:spPr>
          <a:xfrm>
            <a:off x="9134856" y="2057400"/>
            <a:ext cx="868680" cy="274320"/>
          </a:xfrm>
          <a:prstGeom prst="roundRect">
            <a:avLst>
              <a:gd name="adj" fmla="val 50000"/>
            </a:avLst>
          </a:prstGeom>
          <a:solidFill>
            <a:schemeClr val="accent2"/>
          </a:solidFill>
          <a:ln/>
        </p:spPr>
      </p:sp>
      <p:sp>
        <p:nvSpPr>
          <p:cNvPr id="23" name="A5|chip text"/>
          <p:cNvSpPr txBox="1"/>
          <p:nvPr/>
        </p:nvSpPr>
        <p:spPr>
          <a:xfrm>
            <a:off x="9134856" y="2057400"/>
            <a:ext cx="868680" cy="274320"/>
          </a:xfrm>
          <a:prstGeom prst="rect">
            <a:avLst/>
          </a:prstGeom>
          <a:noFill/>
          <a:ln/>
        </p:spPr>
        <p:txBody>
          <a:bodyPr wrap="square" lIns="0" tIns="0" rIns="0" bIns="0" rtlCol="0" anchor="ctr"/>
          <a:lstStyle/>
          <a:p>
            <a:pPr algn="ctr" indent="0" marL="0">
              <a:buNone/>
            </a:pPr>
            <a:r>
              <a:rPr lang="en-US" sz="750" b="1" spc="150" kern="0" dirty="0">
                <a:solidFill>
                  <a:schemeClr val="tx1"/>
                </a:solidFill>
                <a:latin typeface="Poppins" pitchFamily="34" charset="0"/>
                <a:ea typeface="Poppins" pitchFamily="34" charset="-122"/>
                <a:cs typeface="Poppins" pitchFamily="34" charset="-120"/>
              </a:rPr>
              <a:t>GLOBAL</a:t>
            </a:r>
            <a:endParaRPr lang="en-US" sz="750" dirty="0"/>
          </a:p>
        </p:txBody>
      </p:sp>
      <p:pic>
        <p:nvPicPr>
          <p:cNvPr id="24" name="A5|logo" descr="/home/claude/prof/img/logo_nabors.png">    </p:cNvPr>
          <p:cNvPicPr>
            <a:picLocks noChangeAspect="1"/>
          </p:cNvPicPr>
          <p:nvPr/>
        </p:nvPicPr>
        <p:blipFill>
          <a:blip r:embed="rId4"/>
          <a:stretch>
            <a:fillRect/>
          </a:stretch>
        </p:blipFill>
        <p:spPr>
          <a:xfrm>
            <a:off x="9873996" y="2514600"/>
            <a:ext cx="762000" cy="777240"/>
          </a:xfrm>
          <a:prstGeom prst="rect">
            <a:avLst/>
          </a:prstGeom>
        </p:spPr>
      </p:pic>
      <p:sp>
        <p:nvSpPr>
          <p:cNvPr id="25" name="A5|sector"/>
          <p:cNvSpPr txBox="1"/>
          <p:nvPr/>
        </p:nvSpPr>
        <p:spPr>
          <a:xfrm>
            <a:off x="9089136" y="3429000"/>
            <a:ext cx="2331720" cy="292608"/>
          </a:xfrm>
          <a:prstGeom prst="rect">
            <a:avLst/>
          </a:prstGeom>
          <a:noFill/>
          <a:ln/>
        </p:spPr>
        <p:txBody>
          <a:bodyPr wrap="square" lIns="0" tIns="0" rIns="0" bIns="0" rtlCol="0" anchor="ctr"/>
          <a:lstStyle/>
          <a:p>
            <a:pPr algn="ctr" indent="0" marL="0">
              <a:buNone/>
            </a:pPr>
            <a:r>
              <a:rPr lang="en-US" sz="1000" dirty="0">
                <a:solidFill>
                  <a:schemeClr val="accent5"/>
                </a:solidFill>
                <a:latin typeface="Poppins" pitchFamily="34" charset="0"/>
                <a:ea typeface="Poppins" pitchFamily="34" charset="-122"/>
                <a:cs typeface="Poppins" pitchFamily="34" charset="-120"/>
              </a:rPr>
              <a:t>Oil &amp; Gas Drilling</a:t>
            </a:r>
            <a:endParaRPr lang="en-US" sz="1000" dirty="0"/>
          </a:p>
        </p:txBody>
      </p:sp>
      <p:sp>
        <p:nvSpPr>
          <p:cNvPr id="26" name="A6|featured card"/>
          <p:cNvSpPr/>
          <p:nvPr/>
        </p:nvSpPr>
        <p:spPr>
          <a:xfrm>
            <a:off x="640080" y="4069080"/>
            <a:ext cx="2606040" cy="2011680"/>
          </a:xfrm>
          <a:prstGeom prst="roundRect">
            <a:avLst>
              <a:gd name="adj" fmla="val 9091"/>
            </a:avLst>
          </a:prstGeom>
          <a:solidFill>
            <a:schemeClr val="bg1"/>
          </a:solidFill>
          <a:ln/>
          <a:effectLst>
            <a:outerShdw sx="100000" sy="100000" kx="0" ky="0" algn="bl" rotWithShape="0" blurRad="228600" dist="50800" dir="5400000">
              <a:srgbClr val="1F2428">
                <a:alpha val="10000"/>
              </a:srgbClr>
            </a:outerShdw>
          </a:effectLst>
        </p:spPr>
      </p:sp>
      <p:sp>
        <p:nvSpPr>
          <p:cNvPr id="27" name="A6|chip"/>
          <p:cNvSpPr/>
          <p:nvPr/>
        </p:nvSpPr>
        <p:spPr>
          <a:xfrm>
            <a:off x="822960" y="4251960"/>
            <a:ext cx="868680" cy="274320"/>
          </a:xfrm>
          <a:prstGeom prst="roundRect">
            <a:avLst>
              <a:gd name="adj" fmla="val 50000"/>
            </a:avLst>
          </a:prstGeom>
          <a:solidFill>
            <a:schemeClr val="accent2"/>
          </a:solidFill>
          <a:ln/>
        </p:spPr>
      </p:sp>
      <p:sp>
        <p:nvSpPr>
          <p:cNvPr id="28" name="A6|chip text"/>
          <p:cNvSpPr txBox="1"/>
          <p:nvPr/>
        </p:nvSpPr>
        <p:spPr>
          <a:xfrm>
            <a:off x="822960" y="4251960"/>
            <a:ext cx="868680" cy="274320"/>
          </a:xfrm>
          <a:prstGeom prst="rect">
            <a:avLst/>
          </a:prstGeom>
          <a:noFill/>
          <a:ln/>
        </p:spPr>
        <p:txBody>
          <a:bodyPr wrap="square" lIns="0" tIns="0" rIns="0" bIns="0" rtlCol="0" anchor="ctr"/>
          <a:lstStyle/>
          <a:p>
            <a:pPr algn="ctr" indent="0" marL="0">
              <a:buNone/>
            </a:pPr>
            <a:r>
              <a:rPr lang="en-US" sz="750" b="1" spc="150" kern="0" dirty="0">
                <a:solidFill>
                  <a:schemeClr val="tx1"/>
                </a:solidFill>
                <a:latin typeface="Poppins" pitchFamily="34" charset="0"/>
                <a:ea typeface="Poppins" pitchFamily="34" charset="-122"/>
                <a:cs typeface="Poppins" pitchFamily="34" charset="-120"/>
              </a:rPr>
              <a:t>AIRLINE</a:t>
            </a:r>
            <a:endParaRPr lang="en-US" sz="750" dirty="0"/>
          </a:p>
        </p:txBody>
      </p:sp>
      <p:pic>
        <p:nvPicPr>
          <p:cNvPr id="29" name="A6|logo" descr="/home/claude/prof/img/logo_salamair.png">    </p:cNvPr>
          <p:cNvPicPr>
            <a:picLocks noChangeAspect="1"/>
          </p:cNvPicPr>
          <p:nvPr/>
        </p:nvPicPr>
        <p:blipFill>
          <a:blip r:embed="rId5"/>
          <a:stretch>
            <a:fillRect/>
          </a:stretch>
        </p:blipFill>
        <p:spPr>
          <a:xfrm>
            <a:off x="982980" y="4860900"/>
            <a:ext cx="1920240" cy="473760"/>
          </a:xfrm>
          <a:prstGeom prst="rect">
            <a:avLst/>
          </a:prstGeom>
        </p:spPr>
      </p:pic>
      <p:sp>
        <p:nvSpPr>
          <p:cNvPr id="30" name="A6|sector"/>
          <p:cNvSpPr txBox="1"/>
          <p:nvPr/>
        </p:nvSpPr>
        <p:spPr>
          <a:xfrm>
            <a:off x="777240" y="5623560"/>
            <a:ext cx="2331720" cy="292608"/>
          </a:xfrm>
          <a:prstGeom prst="rect">
            <a:avLst/>
          </a:prstGeom>
          <a:noFill/>
          <a:ln/>
        </p:spPr>
        <p:txBody>
          <a:bodyPr wrap="square" lIns="0" tIns="0" rIns="0" bIns="0" rtlCol="0" anchor="ctr"/>
          <a:lstStyle/>
          <a:p>
            <a:pPr algn="ctr" indent="0" marL="0">
              <a:buNone/>
            </a:pPr>
            <a:r>
              <a:rPr lang="en-US" sz="1000" dirty="0">
                <a:solidFill>
                  <a:schemeClr val="accent5"/>
                </a:solidFill>
                <a:latin typeface="Poppins" pitchFamily="34" charset="0"/>
                <a:ea typeface="Poppins" pitchFamily="34" charset="-122"/>
                <a:cs typeface="Poppins" pitchFamily="34" charset="-120"/>
              </a:rPr>
              <a:t>Aviation</a:t>
            </a:r>
            <a:endParaRPr lang="en-US" sz="1000" dirty="0"/>
          </a:p>
        </p:txBody>
      </p:sp>
      <p:sp>
        <p:nvSpPr>
          <p:cNvPr id="31" name="A7|featured card"/>
          <p:cNvSpPr/>
          <p:nvPr/>
        </p:nvSpPr>
        <p:spPr>
          <a:xfrm>
            <a:off x="3410712" y="4069080"/>
            <a:ext cx="2606040" cy="2011680"/>
          </a:xfrm>
          <a:prstGeom prst="roundRect">
            <a:avLst>
              <a:gd name="adj" fmla="val 9091"/>
            </a:avLst>
          </a:prstGeom>
          <a:solidFill>
            <a:schemeClr val="bg1"/>
          </a:solidFill>
          <a:ln/>
          <a:effectLst>
            <a:outerShdw sx="100000" sy="100000" kx="0" ky="0" algn="bl" rotWithShape="0" blurRad="228600" dist="50800" dir="5400000">
              <a:srgbClr val="1F2428">
                <a:alpha val="10000"/>
              </a:srgbClr>
            </a:outerShdw>
          </a:effectLst>
        </p:spPr>
      </p:sp>
      <p:sp>
        <p:nvSpPr>
          <p:cNvPr id="32" name="A7|chip"/>
          <p:cNvSpPr/>
          <p:nvPr/>
        </p:nvSpPr>
        <p:spPr>
          <a:xfrm>
            <a:off x="3593592" y="4251960"/>
            <a:ext cx="868680" cy="274320"/>
          </a:xfrm>
          <a:prstGeom prst="roundRect">
            <a:avLst>
              <a:gd name="adj" fmla="val 50000"/>
            </a:avLst>
          </a:prstGeom>
          <a:solidFill>
            <a:schemeClr val="accent2"/>
          </a:solidFill>
          <a:ln/>
        </p:spPr>
      </p:sp>
      <p:sp>
        <p:nvSpPr>
          <p:cNvPr id="33" name="A7|chip text"/>
          <p:cNvSpPr txBox="1"/>
          <p:nvPr/>
        </p:nvSpPr>
        <p:spPr>
          <a:xfrm>
            <a:off x="3593592" y="4251960"/>
            <a:ext cx="868680" cy="274320"/>
          </a:xfrm>
          <a:prstGeom prst="rect">
            <a:avLst/>
          </a:prstGeom>
          <a:noFill/>
          <a:ln/>
        </p:spPr>
        <p:txBody>
          <a:bodyPr wrap="square" lIns="0" tIns="0" rIns="0" bIns="0" rtlCol="0" anchor="ctr"/>
          <a:lstStyle/>
          <a:p>
            <a:pPr algn="ctr" indent="0" marL="0">
              <a:buNone/>
            </a:pPr>
            <a:r>
              <a:rPr lang="en-US" sz="750" b="1" spc="150" kern="0" dirty="0">
                <a:solidFill>
                  <a:schemeClr val="tx1"/>
                </a:solidFill>
                <a:latin typeface="Poppins" pitchFamily="34" charset="0"/>
                <a:ea typeface="Poppins" pitchFamily="34" charset="-122"/>
                <a:cs typeface="Poppins" pitchFamily="34" charset="-120"/>
              </a:rPr>
              <a:t>GLOBAL</a:t>
            </a:r>
            <a:endParaRPr lang="en-US" sz="750" dirty="0"/>
          </a:p>
        </p:txBody>
      </p:sp>
      <p:pic>
        <p:nvPicPr>
          <p:cNvPr id="34" name="A7|logo" descr="/home/claude/prof/img/logo_publicis.png">    </p:cNvPr>
          <p:cNvPicPr>
            <a:picLocks noChangeAspect="1"/>
          </p:cNvPicPr>
          <p:nvPr/>
        </p:nvPicPr>
        <p:blipFill>
          <a:blip r:embed="rId6"/>
          <a:stretch>
            <a:fillRect/>
          </a:stretch>
        </p:blipFill>
        <p:spPr>
          <a:xfrm>
            <a:off x="3982090" y="4709160"/>
            <a:ext cx="1463284" cy="777240"/>
          </a:xfrm>
          <a:prstGeom prst="rect">
            <a:avLst/>
          </a:prstGeom>
        </p:spPr>
      </p:pic>
      <p:sp>
        <p:nvSpPr>
          <p:cNvPr id="35" name="A7|sector"/>
          <p:cNvSpPr txBox="1"/>
          <p:nvPr/>
        </p:nvSpPr>
        <p:spPr>
          <a:xfrm>
            <a:off x="3547872" y="5623560"/>
            <a:ext cx="2331720" cy="292608"/>
          </a:xfrm>
          <a:prstGeom prst="rect">
            <a:avLst/>
          </a:prstGeom>
          <a:noFill/>
          <a:ln/>
        </p:spPr>
        <p:txBody>
          <a:bodyPr wrap="square" lIns="0" tIns="0" rIns="0" bIns="0" rtlCol="0" anchor="ctr"/>
          <a:lstStyle/>
          <a:p>
            <a:pPr algn="ctr" indent="0" marL="0">
              <a:buNone/>
            </a:pPr>
            <a:r>
              <a:rPr lang="en-US" sz="1000" dirty="0">
                <a:solidFill>
                  <a:schemeClr val="accent5"/>
                </a:solidFill>
                <a:latin typeface="Poppins" pitchFamily="34" charset="0"/>
                <a:ea typeface="Poppins" pitchFamily="34" charset="-122"/>
                <a:cs typeface="Poppins" pitchFamily="34" charset="-120"/>
              </a:rPr>
              <a:t>Digital Consulting</a:t>
            </a:r>
            <a:endParaRPr lang="en-US" sz="1000" dirty="0"/>
          </a:p>
        </p:txBody>
      </p:sp>
      <p:sp>
        <p:nvSpPr>
          <p:cNvPr id="36" name="A8|featured card"/>
          <p:cNvSpPr/>
          <p:nvPr/>
        </p:nvSpPr>
        <p:spPr>
          <a:xfrm>
            <a:off x="6181344" y="4069080"/>
            <a:ext cx="2606040" cy="2011680"/>
          </a:xfrm>
          <a:prstGeom prst="roundRect">
            <a:avLst>
              <a:gd name="adj" fmla="val 9091"/>
            </a:avLst>
          </a:prstGeom>
          <a:solidFill>
            <a:schemeClr val="bg1"/>
          </a:solidFill>
          <a:ln/>
          <a:effectLst>
            <a:outerShdw sx="100000" sy="100000" kx="0" ky="0" algn="bl" rotWithShape="0" blurRad="228600" dist="50800" dir="5400000">
              <a:srgbClr val="1F2428">
                <a:alpha val="10000"/>
              </a:srgbClr>
            </a:outerShdw>
          </a:effectLst>
        </p:spPr>
      </p:sp>
      <p:sp>
        <p:nvSpPr>
          <p:cNvPr id="37" name="A8|chip"/>
          <p:cNvSpPr/>
          <p:nvPr/>
        </p:nvSpPr>
        <p:spPr>
          <a:xfrm>
            <a:off x="6364224" y="4251960"/>
            <a:ext cx="868680" cy="274320"/>
          </a:xfrm>
          <a:prstGeom prst="roundRect">
            <a:avLst>
              <a:gd name="adj" fmla="val 50000"/>
            </a:avLst>
          </a:prstGeom>
          <a:solidFill>
            <a:schemeClr val="accent2"/>
          </a:solidFill>
          <a:ln/>
        </p:spPr>
      </p:sp>
      <p:sp>
        <p:nvSpPr>
          <p:cNvPr id="38" name="A8|chip text"/>
          <p:cNvSpPr txBox="1"/>
          <p:nvPr/>
        </p:nvSpPr>
        <p:spPr>
          <a:xfrm>
            <a:off x="6364224" y="4251960"/>
            <a:ext cx="868680" cy="274320"/>
          </a:xfrm>
          <a:prstGeom prst="rect">
            <a:avLst/>
          </a:prstGeom>
          <a:noFill/>
          <a:ln/>
        </p:spPr>
        <p:txBody>
          <a:bodyPr wrap="square" lIns="0" tIns="0" rIns="0" bIns="0" rtlCol="0" anchor="ctr"/>
          <a:lstStyle/>
          <a:p>
            <a:pPr algn="ctr" indent="0" marL="0">
              <a:buNone/>
            </a:pPr>
            <a:r>
              <a:rPr lang="en-US" sz="750" b="1" spc="150" kern="0" dirty="0">
                <a:solidFill>
                  <a:schemeClr val="tx1"/>
                </a:solidFill>
                <a:latin typeface="Poppins" pitchFamily="34" charset="0"/>
                <a:ea typeface="Poppins" pitchFamily="34" charset="-122"/>
                <a:cs typeface="Poppins" pitchFamily="34" charset="-120"/>
              </a:rPr>
              <a:t>GLOBAL</a:t>
            </a:r>
            <a:endParaRPr lang="en-US" sz="750" dirty="0"/>
          </a:p>
        </p:txBody>
      </p:sp>
      <p:pic>
        <p:nvPicPr>
          <p:cNvPr id="39" name="A8|logo" descr="/home/claude/prof/img/logo_aselsan.png">    </p:cNvPr>
          <p:cNvPicPr>
            <a:picLocks noChangeAspect="1"/>
          </p:cNvPicPr>
          <p:nvPr/>
        </p:nvPicPr>
        <p:blipFill>
          <a:blip r:embed="rId7"/>
          <a:stretch>
            <a:fillRect/>
          </a:stretch>
        </p:blipFill>
        <p:spPr>
          <a:xfrm>
            <a:off x="6524244" y="4890941"/>
            <a:ext cx="1920240" cy="413679"/>
          </a:xfrm>
          <a:prstGeom prst="rect">
            <a:avLst/>
          </a:prstGeom>
        </p:spPr>
      </p:pic>
      <p:sp>
        <p:nvSpPr>
          <p:cNvPr id="40" name="A8|sector"/>
          <p:cNvSpPr txBox="1"/>
          <p:nvPr/>
        </p:nvSpPr>
        <p:spPr>
          <a:xfrm>
            <a:off x="6318504" y="5623560"/>
            <a:ext cx="2331720" cy="292608"/>
          </a:xfrm>
          <a:prstGeom prst="rect">
            <a:avLst/>
          </a:prstGeom>
          <a:noFill/>
          <a:ln/>
        </p:spPr>
        <p:txBody>
          <a:bodyPr wrap="square" lIns="0" tIns="0" rIns="0" bIns="0" rtlCol="0" anchor="ctr"/>
          <a:lstStyle/>
          <a:p>
            <a:pPr algn="ctr" indent="0" marL="0">
              <a:buNone/>
            </a:pPr>
            <a:r>
              <a:rPr lang="en-US" sz="1000" dirty="0">
                <a:solidFill>
                  <a:schemeClr val="accent5"/>
                </a:solidFill>
                <a:latin typeface="Poppins" pitchFamily="34" charset="0"/>
                <a:ea typeface="Poppins" pitchFamily="34" charset="-122"/>
                <a:cs typeface="Poppins" pitchFamily="34" charset="-120"/>
              </a:rPr>
              <a:t>Defence Technology</a:t>
            </a:r>
            <a:endParaRPr lang="en-US" sz="1000" dirty="0"/>
          </a:p>
        </p:txBody>
      </p:sp>
      <p:sp>
        <p:nvSpPr>
          <p:cNvPr id="41" name="A9|featured card"/>
          <p:cNvSpPr/>
          <p:nvPr/>
        </p:nvSpPr>
        <p:spPr>
          <a:xfrm>
            <a:off x="8951976" y="4069080"/>
            <a:ext cx="2606040" cy="2011680"/>
          </a:xfrm>
          <a:prstGeom prst="roundRect">
            <a:avLst>
              <a:gd name="adj" fmla="val 9091"/>
            </a:avLst>
          </a:prstGeom>
          <a:solidFill>
            <a:schemeClr val="bg1"/>
          </a:solidFill>
          <a:ln/>
          <a:effectLst>
            <a:outerShdw sx="100000" sy="100000" kx="0" ky="0" algn="bl" rotWithShape="0" blurRad="228600" dist="50800" dir="5400000">
              <a:srgbClr val="1F2428">
                <a:alpha val="10000"/>
              </a:srgbClr>
            </a:outerShdw>
          </a:effectLst>
        </p:spPr>
      </p:sp>
      <p:sp>
        <p:nvSpPr>
          <p:cNvPr id="42" name="A9|chip"/>
          <p:cNvSpPr/>
          <p:nvPr/>
        </p:nvSpPr>
        <p:spPr>
          <a:xfrm>
            <a:off x="9134856" y="4251960"/>
            <a:ext cx="868680" cy="274320"/>
          </a:xfrm>
          <a:prstGeom prst="roundRect">
            <a:avLst>
              <a:gd name="adj" fmla="val 50000"/>
            </a:avLst>
          </a:prstGeom>
          <a:solidFill>
            <a:schemeClr val="accent2"/>
          </a:solidFill>
          <a:ln/>
        </p:spPr>
      </p:sp>
      <p:sp>
        <p:nvSpPr>
          <p:cNvPr id="43" name="A9|chip text"/>
          <p:cNvSpPr txBox="1"/>
          <p:nvPr/>
        </p:nvSpPr>
        <p:spPr>
          <a:xfrm>
            <a:off x="9134856" y="4251960"/>
            <a:ext cx="868680" cy="274320"/>
          </a:xfrm>
          <a:prstGeom prst="rect">
            <a:avLst/>
          </a:prstGeom>
          <a:noFill/>
          <a:ln/>
        </p:spPr>
        <p:txBody>
          <a:bodyPr wrap="square" lIns="0" tIns="0" rIns="0" bIns="0" rtlCol="0" anchor="ctr"/>
          <a:lstStyle/>
          <a:p>
            <a:pPr algn="ctr" indent="0" marL="0">
              <a:buNone/>
            </a:pPr>
            <a:r>
              <a:rPr lang="en-US" sz="750" b="1" spc="150" kern="0" dirty="0">
                <a:solidFill>
                  <a:schemeClr val="tx1"/>
                </a:solidFill>
                <a:latin typeface="Poppins" pitchFamily="34" charset="0"/>
                <a:ea typeface="Poppins" pitchFamily="34" charset="-122"/>
                <a:cs typeface="Poppins" pitchFamily="34" charset="-120"/>
              </a:rPr>
              <a:t>OMAN</a:t>
            </a:r>
            <a:endParaRPr lang="en-US" sz="750" dirty="0"/>
          </a:p>
        </p:txBody>
      </p:sp>
      <p:pic>
        <p:nvPicPr>
          <p:cNvPr id="44" name="A9|logo" descr="/home/claude/prof/img/logo_towell.png">    </p:cNvPr>
          <p:cNvPicPr>
            <a:picLocks noChangeAspect="1"/>
          </p:cNvPicPr>
          <p:nvPr/>
        </p:nvPicPr>
        <p:blipFill>
          <a:blip r:embed="rId8"/>
          <a:stretch>
            <a:fillRect/>
          </a:stretch>
        </p:blipFill>
        <p:spPr>
          <a:xfrm>
            <a:off x="9557325" y="4709160"/>
            <a:ext cx="1395342" cy="777240"/>
          </a:xfrm>
          <a:prstGeom prst="rect">
            <a:avLst/>
          </a:prstGeom>
        </p:spPr>
      </p:pic>
      <p:sp>
        <p:nvSpPr>
          <p:cNvPr id="45" name="A9|sector"/>
          <p:cNvSpPr txBox="1"/>
          <p:nvPr/>
        </p:nvSpPr>
        <p:spPr>
          <a:xfrm>
            <a:off x="9089136" y="5623560"/>
            <a:ext cx="2331720" cy="292608"/>
          </a:xfrm>
          <a:prstGeom prst="rect">
            <a:avLst/>
          </a:prstGeom>
          <a:noFill/>
          <a:ln/>
        </p:spPr>
        <p:txBody>
          <a:bodyPr wrap="square" lIns="0" tIns="0" rIns="0" bIns="0" rtlCol="0" anchor="ctr"/>
          <a:lstStyle/>
          <a:p>
            <a:pPr algn="ctr" indent="0" marL="0">
              <a:buNone/>
            </a:pPr>
            <a:r>
              <a:rPr lang="en-US" sz="1000" dirty="0">
                <a:solidFill>
                  <a:schemeClr val="accent5"/>
                </a:solidFill>
                <a:latin typeface="Poppins" pitchFamily="34" charset="0"/>
                <a:ea typeface="Poppins" pitchFamily="34" charset="-122"/>
                <a:cs typeface="Poppins" pitchFamily="34" charset="-120"/>
              </a:rPr>
              <a:t>Diversified Group</a:t>
            </a:r>
            <a:endParaRPr lang="en-US" sz="1000" dirty="0"/>
          </a:p>
        </p:txBody>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21</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18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grpId="0" nodeType="withEffect">
                                  <p:stCondLst>
                                    <p:cond delay="18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18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18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nodeType="withEffect">
                                  <p:stCondLst>
                                    <p:cond delay="18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18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36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36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36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grpId="0" nodeType="withEffect">
                                  <p:stCondLst>
                                    <p:cond delay="36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nodeType="withEffect">
                                  <p:stCondLst>
                                    <p:cond delay="36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36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600"/>
                                        <p:tgtEl>
                                          <p:spTgt spid="15"/>
                                        </p:tgtEl>
                                      </p:cBhvr>
                                    </p:animEffect>
                                    <p:anim calcmode="lin" valueType="num">
                                      <p:cBhvr additive="base">
                                        <p:cTn id="60" dur="600" fill="hold"/>
                                        <p:tgtEl>
                                          <p:spTgt spid="15"/>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54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600"/>
                                        <p:tgtEl>
                                          <p:spTgt spid="16"/>
                                        </p:tgtEl>
                                      </p:cBhvr>
                                    </p:animEffect>
                                    <p:anim calcmode="lin" valueType="num">
                                      <p:cBhvr additive="base">
                                        <p:cTn id="64" dur="600" fill="hold"/>
                                        <p:tgtEl>
                                          <p:spTgt spid="16"/>
                                        </p:tgtEl>
                                        <p:attrNameLst>
                                          <p:attrName>ppt_y</p:attrName>
                                        </p:attrNameLst>
                                      </p:cBhvr>
                                      <p:tavLst>
                                        <p:tav tm="0">
                                          <p:val>
                                            <p:strVal val="#ppt_y+0.03"/>
                                          </p:val>
                                        </p:tav>
                                        <p:tav tm="100000">
                                          <p:val>
                                            <p:strVal val="#ppt_y"/>
                                          </p:val>
                                        </p:tav>
                                      </p:tavLst>
                                    </p:anim>
                                  </p:childTnLst>
                                </p:cTn>
                              </p:par>
                              <p:par>
                                <p:cTn id="65" presetID="10" presetClass="entr" presetSubtype="0" fill="hold" grpId="0" nodeType="withEffect">
                                  <p:stCondLst>
                                    <p:cond delay="54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600"/>
                                        <p:tgtEl>
                                          <p:spTgt spid="17"/>
                                        </p:tgtEl>
                                      </p:cBhvr>
                                    </p:animEffect>
                                    <p:anim calcmode="lin" valueType="num">
                                      <p:cBhvr additive="base">
                                        <p:cTn id="68" dur="600" fill="hold"/>
                                        <p:tgtEl>
                                          <p:spTgt spid="17"/>
                                        </p:tgtEl>
                                        <p:attrNameLst>
                                          <p:attrName>ppt_y</p:attrName>
                                        </p:attrNameLst>
                                      </p:cBhvr>
                                      <p:tavLst>
                                        <p:tav tm="0">
                                          <p:val>
                                            <p:strVal val="#ppt_y+0.03"/>
                                          </p:val>
                                        </p:tav>
                                        <p:tav tm="100000">
                                          <p:val>
                                            <p:strVal val="#ppt_y"/>
                                          </p:val>
                                        </p:tav>
                                      </p:tavLst>
                                    </p:anim>
                                  </p:childTnLst>
                                </p:cTn>
                              </p:par>
                              <p:par>
                                <p:cTn id="69" presetID="10" presetClass="entr" presetSubtype="0" fill="hold" grpId="0" nodeType="withEffect">
                                  <p:stCondLst>
                                    <p:cond delay="54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600"/>
                                        <p:tgtEl>
                                          <p:spTgt spid="18"/>
                                        </p:tgtEl>
                                      </p:cBhvr>
                                    </p:animEffect>
                                    <p:anim calcmode="lin" valueType="num">
                                      <p:cBhvr additive="base">
                                        <p:cTn id="72" dur="600" fill="hold"/>
                                        <p:tgtEl>
                                          <p:spTgt spid="18"/>
                                        </p:tgtEl>
                                        <p:attrNameLst>
                                          <p:attrName>ppt_y</p:attrName>
                                        </p:attrNameLst>
                                      </p:cBhvr>
                                      <p:tavLst>
                                        <p:tav tm="0">
                                          <p:val>
                                            <p:strVal val="#ppt_y+0.03"/>
                                          </p:val>
                                        </p:tav>
                                        <p:tav tm="100000">
                                          <p:val>
                                            <p:strVal val="#ppt_y"/>
                                          </p:val>
                                        </p:tav>
                                      </p:tavLst>
                                    </p:anim>
                                  </p:childTnLst>
                                </p:cTn>
                              </p:par>
                              <p:par>
                                <p:cTn id="73" presetID="10" presetClass="entr" presetSubtype="0" fill="hold" nodeType="withEffect">
                                  <p:stCondLst>
                                    <p:cond delay="54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600"/>
                                        <p:tgtEl>
                                          <p:spTgt spid="19"/>
                                        </p:tgtEl>
                                      </p:cBhvr>
                                    </p:animEffect>
                                    <p:anim calcmode="lin" valueType="num">
                                      <p:cBhvr additive="base">
                                        <p:cTn id="76" dur="600" fill="hold"/>
                                        <p:tgtEl>
                                          <p:spTgt spid="19"/>
                                        </p:tgtEl>
                                        <p:attrNameLst>
                                          <p:attrName>ppt_y</p:attrName>
                                        </p:attrNameLst>
                                      </p:cBhvr>
                                      <p:tavLst>
                                        <p:tav tm="0">
                                          <p:val>
                                            <p:strVal val="#ppt_y+0.03"/>
                                          </p:val>
                                        </p:tav>
                                        <p:tav tm="100000">
                                          <p:val>
                                            <p:strVal val="#ppt_y"/>
                                          </p:val>
                                        </p:tav>
                                      </p:tavLst>
                                    </p:anim>
                                  </p:childTnLst>
                                </p:cTn>
                              </p:par>
                              <p:par>
                                <p:cTn id="77" presetID="10" presetClass="entr" presetSubtype="0" fill="hold" grpId="0" nodeType="withEffect">
                                  <p:stCondLst>
                                    <p:cond delay="54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600"/>
                                        <p:tgtEl>
                                          <p:spTgt spid="20"/>
                                        </p:tgtEl>
                                      </p:cBhvr>
                                    </p:animEffect>
                                    <p:anim calcmode="lin" valueType="num">
                                      <p:cBhvr additive="base">
                                        <p:cTn id="80" dur="600" fill="hold"/>
                                        <p:tgtEl>
                                          <p:spTgt spid="20"/>
                                        </p:tgtEl>
                                        <p:attrNameLst>
                                          <p:attrName>ppt_y</p:attrName>
                                        </p:attrNameLst>
                                      </p:cBhvr>
                                      <p:tavLst>
                                        <p:tav tm="0">
                                          <p:val>
                                            <p:strVal val="#ppt_y+0.03"/>
                                          </p:val>
                                        </p:tav>
                                        <p:tav tm="100000">
                                          <p:val>
                                            <p:strVal val="#ppt_y"/>
                                          </p:val>
                                        </p:tav>
                                      </p:tavLst>
                                    </p:anim>
                                  </p:childTnLst>
                                </p:cTn>
                              </p:par>
                              <p:par>
                                <p:cTn id="81" presetID="10" presetClass="entr" presetSubtype="0" fill="hold" grpId="0" nodeType="withEffect">
                                  <p:stCondLst>
                                    <p:cond delay="72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600"/>
                                        <p:tgtEl>
                                          <p:spTgt spid="21"/>
                                        </p:tgtEl>
                                      </p:cBhvr>
                                    </p:animEffect>
                                    <p:anim calcmode="lin" valueType="num">
                                      <p:cBhvr additive="base">
                                        <p:cTn id="84" dur="600" fill="hold"/>
                                        <p:tgtEl>
                                          <p:spTgt spid="21"/>
                                        </p:tgtEl>
                                        <p:attrNameLst>
                                          <p:attrName>ppt_y</p:attrName>
                                        </p:attrNameLst>
                                      </p:cBhvr>
                                      <p:tavLst>
                                        <p:tav tm="0">
                                          <p:val>
                                            <p:strVal val="#ppt_y+0.03"/>
                                          </p:val>
                                        </p:tav>
                                        <p:tav tm="100000">
                                          <p:val>
                                            <p:strVal val="#ppt_y"/>
                                          </p:val>
                                        </p:tav>
                                      </p:tavLst>
                                    </p:anim>
                                  </p:childTnLst>
                                </p:cTn>
                              </p:par>
                              <p:par>
                                <p:cTn id="85" presetID="10" presetClass="entr" presetSubtype="0" fill="hold" grpId="0" nodeType="withEffect">
                                  <p:stCondLst>
                                    <p:cond delay="72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600"/>
                                        <p:tgtEl>
                                          <p:spTgt spid="22"/>
                                        </p:tgtEl>
                                      </p:cBhvr>
                                    </p:animEffect>
                                    <p:anim calcmode="lin" valueType="num">
                                      <p:cBhvr additive="base">
                                        <p:cTn id="88" dur="600" fill="hold"/>
                                        <p:tgtEl>
                                          <p:spTgt spid="22"/>
                                        </p:tgtEl>
                                        <p:attrNameLst>
                                          <p:attrName>ppt_y</p:attrName>
                                        </p:attrNameLst>
                                      </p:cBhvr>
                                      <p:tavLst>
                                        <p:tav tm="0">
                                          <p:val>
                                            <p:strVal val="#ppt_y+0.03"/>
                                          </p:val>
                                        </p:tav>
                                        <p:tav tm="100000">
                                          <p:val>
                                            <p:strVal val="#ppt_y"/>
                                          </p:val>
                                        </p:tav>
                                      </p:tavLst>
                                    </p:anim>
                                  </p:childTnLst>
                                </p:cTn>
                              </p:par>
                              <p:par>
                                <p:cTn id="89" presetID="10" presetClass="entr" presetSubtype="0" fill="hold" grpId="0" nodeType="withEffect">
                                  <p:stCondLst>
                                    <p:cond delay="72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600"/>
                                        <p:tgtEl>
                                          <p:spTgt spid="23"/>
                                        </p:tgtEl>
                                      </p:cBhvr>
                                    </p:animEffect>
                                    <p:anim calcmode="lin" valueType="num">
                                      <p:cBhvr additive="base">
                                        <p:cTn id="92" dur="600" fill="hold"/>
                                        <p:tgtEl>
                                          <p:spTgt spid="23"/>
                                        </p:tgtEl>
                                        <p:attrNameLst>
                                          <p:attrName>ppt_y</p:attrName>
                                        </p:attrNameLst>
                                      </p:cBhvr>
                                      <p:tavLst>
                                        <p:tav tm="0">
                                          <p:val>
                                            <p:strVal val="#ppt_y+0.03"/>
                                          </p:val>
                                        </p:tav>
                                        <p:tav tm="100000">
                                          <p:val>
                                            <p:strVal val="#ppt_y"/>
                                          </p:val>
                                        </p:tav>
                                      </p:tavLst>
                                    </p:anim>
                                  </p:childTnLst>
                                </p:cTn>
                              </p:par>
                              <p:par>
                                <p:cTn id="93" presetID="10" presetClass="entr" presetSubtype="0" fill="hold" nodeType="withEffect">
                                  <p:stCondLst>
                                    <p:cond delay="72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600"/>
                                        <p:tgtEl>
                                          <p:spTgt spid="24"/>
                                        </p:tgtEl>
                                      </p:cBhvr>
                                    </p:animEffect>
                                    <p:anim calcmode="lin" valueType="num">
                                      <p:cBhvr additive="base">
                                        <p:cTn id="96" dur="600" fill="hold"/>
                                        <p:tgtEl>
                                          <p:spTgt spid="24"/>
                                        </p:tgtEl>
                                        <p:attrNameLst>
                                          <p:attrName>ppt_y</p:attrName>
                                        </p:attrNameLst>
                                      </p:cBhvr>
                                      <p:tavLst>
                                        <p:tav tm="0">
                                          <p:val>
                                            <p:strVal val="#ppt_y+0.03"/>
                                          </p:val>
                                        </p:tav>
                                        <p:tav tm="100000">
                                          <p:val>
                                            <p:strVal val="#ppt_y"/>
                                          </p:val>
                                        </p:tav>
                                      </p:tavLst>
                                    </p:anim>
                                  </p:childTnLst>
                                </p:cTn>
                              </p:par>
                              <p:par>
                                <p:cTn id="97" presetID="10" presetClass="entr" presetSubtype="0" fill="hold" grpId="0" nodeType="withEffect">
                                  <p:stCondLst>
                                    <p:cond delay="720"/>
                                  </p:stCondLst>
                                  <p:childTnLst>
                                    <p:set>
                                      <p:cBhvr>
                                        <p:cTn id="98" dur="1" fill="hold">
                                          <p:stCondLst>
                                            <p:cond delay="0"/>
                                          </p:stCondLst>
                                        </p:cTn>
                                        <p:tgtEl>
                                          <p:spTgt spid="25"/>
                                        </p:tgtEl>
                                        <p:attrNameLst>
                                          <p:attrName>style.visibility</p:attrName>
                                        </p:attrNameLst>
                                      </p:cBhvr>
                                      <p:to>
                                        <p:strVal val="visible"/>
                                      </p:to>
                                    </p:set>
                                    <p:animEffect transition="in" filter="fade">
                                      <p:cBhvr>
                                        <p:cTn id="99" dur="600"/>
                                        <p:tgtEl>
                                          <p:spTgt spid="25"/>
                                        </p:tgtEl>
                                      </p:cBhvr>
                                    </p:animEffect>
                                    <p:anim calcmode="lin" valueType="num">
                                      <p:cBhvr additive="base">
                                        <p:cTn id="100" dur="600" fill="hold"/>
                                        <p:tgtEl>
                                          <p:spTgt spid="25"/>
                                        </p:tgtEl>
                                        <p:attrNameLst>
                                          <p:attrName>ppt_y</p:attrName>
                                        </p:attrNameLst>
                                      </p:cBhvr>
                                      <p:tavLst>
                                        <p:tav tm="0">
                                          <p:val>
                                            <p:strVal val="#ppt_y+0.03"/>
                                          </p:val>
                                        </p:tav>
                                        <p:tav tm="100000">
                                          <p:val>
                                            <p:strVal val="#ppt_y"/>
                                          </p:val>
                                        </p:tav>
                                      </p:tavLst>
                                    </p:anim>
                                  </p:childTnLst>
                                </p:cTn>
                              </p:par>
                              <p:par>
                                <p:cTn id="101" presetID="10" presetClass="entr" presetSubtype="0" fill="hold" grpId="0" nodeType="withEffect">
                                  <p:stCondLst>
                                    <p:cond delay="90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600"/>
                                        <p:tgtEl>
                                          <p:spTgt spid="26"/>
                                        </p:tgtEl>
                                      </p:cBhvr>
                                    </p:animEffect>
                                    <p:anim calcmode="lin" valueType="num">
                                      <p:cBhvr additive="base">
                                        <p:cTn id="104" dur="600" fill="hold"/>
                                        <p:tgtEl>
                                          <p:spTgt spid="26"/>
                                        </p:tgtEl>
                                        <p:attrNameLst>
                                          <p:attrName>ppt_y</p:attrName>
                                        </p:attrNameLst>
                                      </p:cBhvr>
                                      <p:tavLst>
                                        <p:tav tm="0">
                                          <p:val>
                                            <p:strVal val="#ppt_y+0.03"/>
                                          </p:val>
                                        </p:tav>
                                        <p:tav tm="100000">
                                          <p:val>
                                            <p:strVal val="#ppt_y"/>
                                          </p:val>
                                        </p:tav>
                                      </p:tavLst>
                                    </p:anim>
                                  </p:childTnLst>
                                </p:cTn>
                              </p:par>
                              <p:par>
                                <p:cTn id="105" presetID="10" presetClass="entr" presetSubtype="0" fill="hold" grpId="0" nodeType="withEffect">
                                  <p:stCondLst>
                                    <p:cond delay="90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600"/>
                                        <p:tgtEl>
                                          <p:spTgt spid="27"/>
                                        </p:tgtEl>
                                      </p:cBhvr>
                                    </p:animEffect>
                                    <p:anim calcmode="lin" valueType="num">
                                      <p:cBhvr additive="base">
                                        <p:cTn id="108" dur="600" fill="hold"/>
                                        <p:tgtEl>
                                          <p:spTgt spid="27"/>
                                        </p:tgtEl>
                                        <p:attrNameLst>
                                          <p:attrName>ppt_y</p:attrName>
                                        </p:attrNameLst>
                                      </p:cBhvr>
                                      <p:tavLst>
                                        <p:tav tm="0">
                                          <p:val>
                                            <p:strVal val="#ppt_y+0.03"/>
                                          </p:val>
                                        </p:tav>
                                        <p:tav tm="100000">
                                          <p:val>
                                            <p:strVal val="#ppt_y"/>
                                          </p:val>
                                        </p:tav>
                                      </p:tavLst>
                                    </p:anim>
                                  </p:childTnLst>
                                </p:cTn>
                              </p:par>
                              <p:par>
                                <p:cTn id="109" presetID="10" presetClass="entr" presetSubtype="0" fill="hold" grpId="0" nodeType="withEffect">
                                  <p:stCondLst>
                                    <p:cond delay="900"/>
                                  </p:stCondLst>
                                  <p:childTnLst>
                                    <p:set>
                                      <p:cBhvr>
                                        <p:cTn id="110" dur="1" fill="hold">
                                          <p:stCondLst>
                                            <p:cond delay="0"/>
                                          </p:stCondLst>
                                        </p:cTn>
                                        <p:tgtEl>
                                          <p:spTgt spid="28"/>
                                        </p:tgtEl>
                                        <p:attrNameLst>
                                          <p:attrName>style.visibility</p:attrName>
                                        </p:attrNameLst>
                                      </p:cBhvr>
                                      <p:to>
                                        <p:strVal val="visible"/>
                                      </p:to>
                                    </p:set>
                                    <p:animEffect transition="in" filter="fade">
                                      <p:cBhvr>
                                        <p:cTn id="111" dur="600"/>
                                        <p:tgtEl>
                                          <p:spTgt spid="28"/>
                                        </p:tgtEl>
                                      </p:cBhvr>
                                    </p:animEffect>
                                    <p:anim calcmode="lin" valueType="num">
                                      <p:cBhvr additive="base">
                                        <p:cTn id="112" dur="600" fill="hold"/>
                                        <p:tgtEl>
                                          <p:spTgt spid="28"/>
                                        </p:tgtEl>
                                        <p:attrNameLst>
                                          <p:attrName>ppt_y</p:attrName>
                                        </p:attrNameLst>
                                      </p:cBhvr>
                                      <p:tavLst>
                                        <p:tav tm="0">
                                          <p:val>
                                            <p:strVal val="#ppt_y+0.03"/>
                                          </p:val>
                                        </p:tav>
                                        <p:tav tm="100000">
                                          <p:val>
                                            <p:strVal val="#ppt_y"/>
                                          </p:val>
                                        </p:tav>
                                      </p:tavLst>
                                    </p:anim>
                                  </p:childTnLst>
                                </p:cTn>
                              </p:par>
                              <p:par>
                                <p:cTn id="113" presetID="10" presetClass="entr" presetSubtype="0" fill="hold" nodeType="withEffect">
                                  <p:stCondLst>
                                    <p:cond delay="900"/>
                                  </p:stCondLst>
                                  <p:childTnLst>
                                    <p:set>
                                      <p:cBhvr>
                                        <p:cTn id="114" dur="1" fill="hold">
                                          <p:stCondLst>
                                            <p:cond delay="0"/>
                                          </p:stCondLst>
                                        </p:cTn>
                                        <p:tgtEl>
                                          <p:spTgt spid="29"/>
                                        </p:tgtEl>
                                        <p:attrNameLst>
                                          <p:attrName>style.visibility</p:attrName>
                                        </p:attrNameLst>
                                      </p:cBhvr>
                                      <p:to>
                                        <p:strVal val="visible"/>
                                      </p:to>
                                    </p:set>
                                    <p:animEffect transition="in" filter="fade">
                                      <p:cBhvr>
                                        <p:cTn id="115" dur="600"/>
                                        <p:tgtEl>
                                          <p:spTgt spid="29"/>
                                        </p:tgtEl>
                                      </p:cBhvr>
                                    </p:animEffect>
                                    <p:anim calcmode="lin" valueType="num">
                                      <p:cBhvr additive="base">
                                        <p:cTn id="116" dur="600" fill="hold"/>
                                        <p:tgtEl>
                                          <p:spTgt spid="29"/>
                                        </p:tgtEl>
                                        <p:attrNameLst>
                                          <p:attrName>ppt_y</p:attrName>
                                        </p:attrNameLst>
                                      </p:cBhvr>
                                      <p:tavLst>
                                        <p:tav tm="0">
                                          <p:val>
                                            <p:strVal val="#ppt_y+0.03"/>
                                          </p:val>
                                        </p:tav>
                                        <p:tav tm="100000">
                                          <p:val>
                                            <p:strVal val="#ppt_y"/>
                                          </p:val>
                                        </p:tav>
                                      </p:tavLst>
                                    </p:anim>
                                  </p:childTnLst>
                                </p:cTn>
                              </p:par>
                              <p:par>
                                <p:cTn id="117" presetID="10" presetClass="entr" presetSubtype="0" fill="hold" grpId="0" nodeType="withEffect">
                                  <p:stCondLst>
                                    <p:cond delay="900"/>
                                  </p:stCondLst>
                                  <p:childTnLst>
                                    <p:set>
                                      <p:cBhvr>
                                        <p:cTn id="118" dur="1" fill="hold">
                                          <p:stCondLst>
                                            <p:cond delay="0"/>
                                          </p:stCondLst>
                                        </p:cTn>
                                        <p:tgtEl>
                                          <p:spTgt spid="30"/>
                                        </p:tgtEl>
                                        <p:attrNameLst>
                                          <p:attrName>style.visibility</p:attrName>
                                        </p:attrNameLst>
                                      </p:cBhvr>
                                      <p:to>
                                        <p:strVal val="visible"/>
                                      </p:to>
                                    </p:set>
                                    <p:animEffect transition="in" filter="fade">
                                      <p:cBhvr>
                                        <p:cTn id="119" dur="600"/>
                                        <p:tgtEl>
                                          <p:spTgt spid="30"/>
                                        </p:tgtEl>
                                      </p:cBhvr>
                                    </p:animEffect>
                                    <p:anim calcmode="lin" valueType="num">
                                      <p:cBhvr additive="base">
                                        <p:cTn id="120" dur="600" fill="hold"/>
                                        <p:tgtEl>
                                          <p:spTgt spid="30"/>
                                        </p:tgtEl>
                                        <p:attrNameLst>
                                          <p:attrName>ppt_y</p:attrName>
                                        </p:attrNameLst>
                                      </p:cBhvr>
                                      <p:tavLst>
                                        <p:tav tm="0">
                                          <p:val>
                                            <p:strVal val="#ppt_y+0.03"/>
                                          </p:val>
                                        </p:tav>
                                        <p:tav tm="100000">
                                          <p:val>
                                            <p:strVal val="#ppt_y"/>
                                          </p:val>
                                        </p:tav>
                                      </p:tavLst>
                                    </p:anim>
                                  </p:childTnLst>
                                </p:cTn>
                              </p:par>
                              <p:par>
                                <p:cTn id="121" presetID="10" presetClass="entr" presetSubtype="0" fill="hold" grpId="0" nodeType="withEffect">
                                  <p:stCondLst>
                                    <p:cond delay="1080"/>
                                  </p:stCondLst>
                                  <p:childTnLst>
                                    <p:set>
                                      <p:cBhvr>
                                        <p:cTn id="122" dur="1" fill="hold">
                                          <p:stCondLst>
                                            <p:cond delay="0"/>
                                          </p:stCondLst>
                                        </p:cTn>
                                        <p:tgtEl>
                                          <p:spTgt spid="31"/>
                                        </p:tgtEl>
                                        <p:attrNameLst>
                                          <p:attrName>style.visibility</p:attrName>
                                        </p:attrNameLst>
                                      </p:cBhvr>
                                      <p:to>
                                        <p:strVal val="visible"/>
                                      </p:to>
                                    </p:set>
                                    <p:animEffect transition="in" filter="fade">
                                      <p:cBhvr>
                                        <p:cTn id="123" dur="600"/>
                                        <p:tgtEl>
                                          <p:spTgt spid="31"/>
                                        </p:tgtEl>
                                      </p:cBhvr>
                                    </p:animEffect>
                                    <p:anim calcmode="lin" valueType="num">
                                      <p:cBhvr additive="base">
                                        <p:cTn id="124" dur="600" fill="hold"/>
                                        <p:tgtEl>
                                          <p:spTgt spid="31"/>
                                        </p:tgtEl>
                                        <p:attrNameLst>
                                          <p:attrName>ppt_y</p:attrName>
                                        </p:attrNameLst>
                                      </p:cBhvr>
                                      <p:tavLst>
                                        <p:tav tm="0">
                                          <p:val>
                                            <p:strVal val="#ppt_y+0.03"/>
                                          </p:val>
                                        </p:tav>
                                        <p:tav tm="100000">
                                          <p:val>
                                            <p:strVal val="#ppt_y"/>
                                          </p:val>
                                        </p:tav>
                                      </p:tavLst>
                                    </p:anim>
                                  </p:childTnLst>
                                </p:cTn>
                              </p:par>
                              <p:par>
                                <p:cTn id="125" presetID="10" presetClass="entr" presetSubtype="0" fill="hold" grpId="0" nodeType="withEffect">
                                  <p:stCondLst>
                                    <p:cond delay="1080"/>
                                  </p:stCondLst>
                                  <p:childTnLst>
                                    <p:set>
                                      <p:cBhvr>
                                        <p:cTn id="126" dur="1" fill="hold">
                                          <p:stCondLst>
                                            <p:cond delay="0"/>
                                          </p:stCondLst>
                                        </p:cTn>
                                        <p:tgtEl>
                                          <p:spTgt spid="32"/>
                                        </p:tgtEl>
                                        <p:attrNameLst>
                                          <p:attrName>style.visibility</p:attrName>
                                        </p:attrNameLst>
                                      </p:cBhvr>
                                      <p:to>
                                        <p:strVal val="visible"/>
                                      </p:to>
                                    </p:set>
                                    <p:animEffect transition="in" filter="fade">
                                      <p:cBhvr>
                                        <p:cTn id="127" dur="600"/>
                                        <p:tgtEl>
                                          <p:spTgt spid="32"/>
                                        </p:tgtEl>
                                      </p:cBhvr>
                                    </p:animEffect>
                                    <p:anim calcmode="lin" valueType="num">
                                      <p:cBhvr additive="base">
                                        <p:cTn id="128" dur="600" fill="hold"/>
                                        <p:tgtEl>
                                          <p:spTgt spid="32"/>
                                        </p:tgtEl>
                                        <p:attrNameLst>
                                          <p:attrName>ppt_y</p:attrName>
                                        </p:attrNameLst>
                                      </p:cBhvr>
                                      <p:tavLst>
                                        <p:tav tm="0">
                                          <p:val>
                                            <p:strVal val="#ppt_y+0.03"/>
                                          </p:val>
                                        </p:tav>
                                        <p:tav tm="100000">
                                          <p:val>
                                            <p:strVal val="#ppt_y"/>
                                          </p:val>
                                        </p:tav>
                                      </p:tavLst>
                                    </p:anim>
                                  </p:childTnLst>
                                </p:cTn>
                              </p:par>
                              <p:par>
                                <p:cTn id="129" presetID="10" presetClass="entr" presetSubtype="0" fill="hold" grpId="0" nodeType="withEffect">
                                  <p:stCondLst>
                                    <p:cond delay="1080"/>
                                  </p:stCondLst>
                                  <p:childTnLst>
                                    <p:set>
                                      <p:cBhvr>
                                        <p:cTn id="130" dur="1" fill="hold">
                                          <p:stCondLst>
                                            <p:cond delay="0"/>
                                          </p:stCondLst>
                                        </p:cTn>
                                        <p:tgtEl>
                                          <p:spTgt spid="33"/>
                                        </p:tgtEl>
                                        <p:attrNameLst>
                                          <p:attrName>style.visibility</p:attrName>
                                        </p:attrNameLst>
                                      </p:cBhvr>
                                      <p:to>
                                        <p:strVal val="visible"/>
                                      </p:to>
                                    </p:set>
                                    <p:animEffect transition="in" filter="fade">
                                      <p:cBhvr>
                                        <p:cTn id="131" dur="600"/>
                                        <p:tgtEl>
                                          <p:spTgt spid="33"/>
                                        </p:tgtEl>
                                      </p:cBhvr>
                                    </p:animEffect>
                                    <p:anim calcmode="lin" valueType="num">
                                      <p:cBhvr additive="base">
                                        <p:cTn id="132" dur="600" fill="hold"/>
                                        <p:tgtEl>
                                          <p:spTgt spid="33"/>
                                        </p:tgtEl>
                                        <p:attrNameLst>
                                          <p:attrName>ppt_y</p:attrName>
                                        </p:attrNameLst>
                                      </p:cBhvr>
                                      <p:tavLst>
                                        <p:tav tm="0">
                                          <p:val>
                                            <p:strVal val="#ppt_y+0.03"/>
                                          </p:val>
                                        </p:tav>
                                        <p:tav tm="100000">
                                          <p:val>
                                            <p:strVal val="#ppt_y"/>
                                          </p:val>
                                        </p:tav>
                                      </p:tavLst>
                                    </p:anim>
                                  </p:childTnLst>
                                </p:cTn>
                              </p:par>
                              <p:par>
                                <p:cTn id="133" presetID="10" presetClass="entr" presetSubtype="0" fill="hold" nodeType="withEffect">
                                  <p:stCondLst>
                                    <p:cond delay="1080"/>
                                  </p:stCondLst>
                                  <p:childTnLst>
                                    <p:set>
                                      <p:cBhvr>
                                        <p:cTn id="134" dur="1" fill="hold">
                                          <p:stCondLst>
                                            <p:cond delay="0"/>
                                          </p:stCondLst>
                                        </p:cTn>
                                        <p:tgtEl>
                                          <p:spTgt spid="34"/>
                                        </p:tgtEl>
                                        <p:attrNameLst>
                                          <p:attrName>style.visibility</p:attrName>
                                        </p:attrNameLst>
                                      </p:cBhvr>
                                      <p:to>
                                        <p:strVal val="visible"/>
                                      </p:to>
                                    </p:set>
                                    <p:animEffect transition="in" filter="fade">
                                      <p:cBhvr>
                                        <p:cTn id="135" dur="600"/>
                                        <p:tgtEl>
                                          <p:spTgt spid="34"/>
                                        </p:tgtEl>
                                      </p:cBhvr>
                                    </p:animEffect>
                                    <p:anim calcmode="lin" valueType="num">
                                      <p:cBhvr additive="base">
                                        <p:cTn id="136" dur="600" fill="hold"/>
                                        <p:tgtEl>
                                          <p:spTgt spid="34"/>
                                        </p:tgtEl>
                                        <p:attrNameLst>
                                          <p:attrName>ppt_y</p:attrName>
                                        </p:attrNameLst>
                                      </p:cBhvr>
                                      <p:tavLst>
                                        <p:tav tm="0">
                                          <p:val>
                                            <p:strVal val="#ppt_y+0.03"/>
                                          </p:val>
                                        </p:tav>
                                        <p:tav tm="100000">
                                          <p:val>
                                            <p:strVal val="#ppt_y"/>
                                          </p:val>
                                        </p:tav>
                                      </p:tavLst>
                                    </p:anim>
                                  </p:childTnLst>
                                </p:cTn>
                              </p:par>
                              <p:par>
                                <p:cTn id="137" presetID="10" presetClass="entr" presetSubtype="0" fill="hold" grpId="0" nodeType="withEffect">
                                  <p:stCondLst>
                                    <p:cond delay="1080"/>
                                  </p:stCondLst>
                                  <p:childTnLst>
                                    <p:set>
                                      <p:cBhvr>
                                        <p:cTn id="138" dur="1" fill="hold">
                                          <p:stCondLst>
                                            <p:cond delay="0"/>
                                          </p:stCondLst>
                                        </p:cTn>
                                        <p:tgtEl>
                                          <p:spTgt spid="35"/>
                                        </p:tgtEl>
                                        <p:attrNameLst>
                                          <p:attrName>style.visibility</p:attrName>
                                        </p:attrNameLst>
                                      </p:cBhvr>
                                      <p:to>
                                        <p:strVal val="visible"/>
                                      </p:to>
                                    </p:set>
                                    <p:animEffect transition="in" filter="fade">
                                      <p:cBhvr>
                                        <p:cTn id="139" dur="600"/>
                                        <p:tgtEl>
                                          <p:spTgt spid="35"/>
                                        </p:tgtEl>
                                      </p:cBhvr>
                                    </p:animEffect>
                                    <p:anim calcmode="lin" valueType="num">
                                      <p:cBhvr additive="base">
                                        <p:cTn id="140" dur="600" fill="hold"/>
                                        <p:tgtEl>
                                          <p:spTgt spid="35"/>
                                        </p:tgtEl>
                                        <p:attrNameLst>
                                          <p:attrName>ppt_y</p:attrName>
                                        </p:attrNameLst>
                                      </p:cBhvr>
                                      <p:tavLst>
                                        <p:tav tm="0">
                                          <p:val>
                                            <p:strVal val="#ppt_y+0.03"/>
                                          </p:val>
                                        </p:tav>
                                        <p:tav tm="100000">
                                          <p:val>
                                            <p:strVal val="#ppt_y"/>
                                          </p:val>
                                        </p:tav>
                                      </p:tavLst>
                                    </p:anim>
                                  </p:childTnLst>
                                </p:cTn>
                              </p:par>
                              <p:par>
                                <p:cTn id="141" presetID="10" presetClass="entr" presetSubtype="0" fill="hold" grpId="0" nodeType="withEffect">
                                  <p:stCondLst>
                                    <p:cond delay="1260"/>
                                  </p:stCondLst>
                                  <p:childTnLst>
                                    <p:set>
                                      <p:cBhvr>
                                        <p:cTn id="142" dur="1" fill="hold">
                                          <p:stCondLst>
                                            <p:cond delay="0"/>
                                          </p:stCondLst>
                                        </p:cTn>
                                        <p:tgtEl>
                                          <p:spTgt spid="36"/>
                                        </p:tgtEl>
                                        <p:attrNameLst>
                                          <p:attrName>style.visibility</p:attrName>
                                        </p:attrNameLst>
                                      </p:cBhvr>
                                      <p:to>
                                        <p:strVal val="visible"/>
                                      </p:to>
                                    </p:set>
                                    <p:animEffect transition="in" filter="fade">
                                      <p:cBhvr>
                                        <p:cTn id="143" dur="600"/>
                                        <p:tgtEl>
                                          <p:spTgt spid="36"/>
                                        </p:tgtEl>
                                      </p:cBhvr>
                                    </p:animEffect>
                                    <p:anim calcmode="lin" valueType="num">
                                      <p:cBhvr additive="base">
                                        <p:cTn id="144" dur="600" fill="hold"/>
                                        <p:tgtEl>
                                          <p:spTgt spid="36"/>
                                        </p:tgtEl>
                                        <p:attrNameLst>
                                          <p:attrName>ppt_y</p:attrName>
                                        </p:attrNameLst>
                                      </p:cBhvr>
                                      <p:tavLst>
                                        <p:tav tm="0">
                                          <p:val>
                                            <p:strVal val="#ppt_y+0.03"/>
                                          </p:val>
                                        </p:tav>
                                        <p:tav tm="100000">
                                          <p:val>
                                            <p:strVal val="#ppt_y"/>
                                          </p:val>
                                        </p:tav>
                                      </p:tavLst>
                                    </p:anim>
                                  </p:childTnLst>
                                </p:cTn>
                              </p:par>
                              <p:par>
                                <p:cTn id="145" presetID="10" presetClass="entr" presetSubtype="0" fill="hold" grpId="0" nodeType="withEffect">
                                  <p:stCondLst>
                                    <p:cond delay="1260"/>
                                  </p:stCondLst>
                                  <p:childTnLst>
                                    <p:set>
                                      <p:cBhvr>
                                        <p:cTn id="146" dur="1" fill="hold">
                                          <p:stCondLst>
                                            <p:cond delay="0"/>
                                          </p:stCondLst>
                                        </p:cTn>
                                        <p:tgtEl>
                                          <p:spTgt spid="37"/>
                                        </p:tgtEl>
                                        <p:attrNameLst>
                                          <p:attrName>style.visibility</p:attrName>
                                        </p:attrNameLst>
                                      </p:cBhvr>
                                      <p:to>
                                        <p:strVal val="visible"/>
                                      </p:to>
                                    </p:set>
                                    <p:animEffect transition="in" filter="fade">
                                      <p:cBhvr>
                                        <p:cTn id="147" dur="600"/>
                                        <p:tgtEl>
                                          <p:spTgt spid="37"/>
                                        </p:tgtEl>
                                      </p:cBhvr>
                                    </p:animEffect>
                                    <p:anim calcmode="lin" valueType="num">
                                      <p:cBhvr additive="base">
                                        <p:cTn id="148" dur="600" fill="hold"/>
                                        <p:tgtEl>
                                          <p:spTgt spid="37"/>
                                        </p:tgtEl>
                                        <p:attrNameLst>
                                          <p:attrName>ppt_y</p:attrName>
                                        </p:attrNameLst>
                                      </p:cBhvr>
                                      <p:tavLst>
                                        <p:tav tm="0">
                                          <p:val>
                                            <p:strVal val="#ppt_y+0.03"/>
                                          </p:val>
                                        </p:tav>
                                        <p:tav tm="100000">
                                          <p:val>
                                            <p:strVal val="#ppt_y"/>
                                          </p:val>
                                        </p:tav>
                                      </p:tavLst>
                                    </p:anim>
                                  </p:childTnLst>
                                </p:cTn>
                              </p:par>
                              <p:par>
                                <p:cTn id="149" presetID="10" presetClass="entr" presetSubtype="0" fill="hold" grpId="0" nodeType="withEffect">
                                  <p:stCondLst>
                                    <p:cond delay="1260"/>
                                  </p:stCondLst>
                                  <p:childTnLst>
                                    <p:set>
                                      <p:cBhvr>
                                        <p:cTn id="150" dur="1" fill="hold">
                                          <p:stCondLst>
                                            <p:cond delay="0"/>
                                          </p:stCondLst>
                                        </p:cTn>
                                        <p:tgtEl>
                                          <p:spTgt spid="38"/>
                                        </p:tgtEl>
                                        <p:attrNameLst>
                                          <p:attrName>style.visibility</p:attrName>
                                        </p:attrNameLst>
                                      </p:cBhvr>
                                      <p:to>
                                        <p:strVal val="visible"/>
                                      </p:to>
                                    </p:set>
                                    <p:animEffect transition="in" filter="fade">
                                      <p:cBhvr>
                                        <p:cTn id="151" dur="600"/>
                                        <p:tgtEl>
                                          <p:spTgt spid="38"/>
                                        </p:tgtEl>
                                      </p:cBhvr>
                                    </p:animEffect>
                                    <p:anim calcmode="lin" valueType="num">
                                      <p:cBhvr additive="base">
                                        <p:cTn id="152" dur="600" fill="hold"/>
                                        <p:tgtEl>
                                          <p:spTgt spid="38"/>
                                        </p:tgtEl>
                                        <p:attrNameLst>
                                          <p:attrName>ppt_y</p:attrName>
                                        </p:attrNameLst>
                                      </p:cBhvr>
                                      <p:tavLst>
                                        <p:tav tm="0">
                                          <p:val>
                                            <p:strVal val="#ppt_y+0.03"/>
                                          </p:val>
                                        </p:tav>
                                        <p:tav tm="100000">
                                          <p:val>
                                            <p:strVal val="#ppt_y"/>
                                          </p:val>
                                        </p:tav>
                                      </p:tavLst>
                                    </p:anim>
                                  </p:childTnLst>
                                </p:cTn>
                              </p:par>
                              <p:par>
                                <p:cTn id="153" presetID="10" presetClass="entr" presetSubtype="0" fill="hold" nodeType="withEffect">
                                  <p:stCondLst>
                                    <p:cond delay="1260"/>
                                  </p:stCondLst>
                                  <p:childTnLst>
                                    <p:set>
                                      <p:cBhvr>
                                        <p:cTn id="154" dur="1" fill="hold">
                                          <p:stCondLst>
                                            <p:cond delay="0"/>
                                          </p:stCondLst>
                                        </p:cTn>
                                        <p:tgtEl>
                                          <p:spTgt spid="39"/>
                                        </p:tgtEl>
                                        <p:attrNameLst>
                                          <p:attrName>style.visibility</p:attrName>
                                        </p:attrNameLst>
                                      </p:cBhvr>
                                      <p:to>
                                        <p:strVal val="visible"/>
                                      </p:to>
                                    </p:set>
                                    <p:animEffect transition="in" filter="fade">
                                      <p:cBhvr>
                                        <p:cTn id="155" dur="600"/>
                                        <p:tgtEl>
                                          <p:spTgt spid="39"/>
                                        </p:tgtEl>
                                      </p:cBhvr>
                                    </p:animEffect>
                                    <p:anim calcmode="lin" valueType="num">
                                      <p:cBhvr additive="base">
                                        <p:cTn id="156" dur="600" fill="hold"/>
                                        <p:tgtEl>
                                          <p:spTgt spid="39"/>
                                        </p:tgtEl>
                                        <p:attrNameLst>
                                          <p:attrName>ppt_y</p:attrName>
                                        </p:attrNameLst>
                                      </p:cBhvr>
                                      <p:tavLst>
                                        <p:tav tm="0">
                                          <p:val>
                                            <p:strVal val="#ppt_y+0.03"/>
                                          </p:val>
                                        </p:tav>
                                        <p:tav tm="100000">
                                          <p:val>
                                            <p:strVal val="#ppt_y"/>
                                          </p:val>
                                        </p:tav>
                                      </p:tavLst>
                                    </p:anim>
                                  </p:childTnLst>
                                </p:cTn>
                              </p:par>
                              <p:par>
                                <p:cTn id="157" presetID="10" presetClass="entr" presetSubtype="0" fill="hold" grpId="0" nodeType="withEffect">
                                  <p:stCondLst>
                                    <p:cond delay="1260"/>
                                  </p:stCondLst>
                                  <p:childTnLst>
                                    <p:set>
                                      <p:cBhvr>
                                        <p:cTn id="158" dur="1" fill="hold">
                                          <p:stCondLst>
                                            <p:cond delay="0"/>
                                          </p:stCondLst>
                                        </p:cTn>
                                        <p:tgtEl>
                                          <p:spTgt spid="40"/>
                                        </p:tgtEl>
                                        <p:attrNameLst>
                                          <p:attrName>style.visibility</p:attrName>
                                        </p:attrNameLst>
                                      </p:cBhvr>
                                      <p:to>
                                        <p:strVal val="visible"/>
                                      </p:to>
                                    </p:set>
                                    <p:animEffect transition="in" filter="fade">
                                      <p:cBhvr>
                                        <p:cTn id="159" dur="600"/>
                                        <p:tgtEl>
                                          <p:spTgt spid="40"/>
                                        </p:tgtEl>
                                      </p:cBhvr>
                                    </p:animEffect>
                                    <p:anim calcmode="lin" valueType="num">
                                      <p:cBhvr additive="base">
                                        <p:cTn id="160" dur="600" fill="hold"/>
                                        <p:tgtEl>
                                          <p:spTgt spid="40"/>
                                        </p:tgtEl>
                                        <p:attrNameLst>
                                          <p:attrName>ppt_y</p:attrName>
                                        </p:attrNameLst>
                                      </p:cBhvr>
                                      <p:tavLst>
                                        <p:tav tm="0">
                                          <p:val>
                                            <p:strVal val="#ppt_y+0.03"/>
                                          </p:val>
                                        </p:tav>
                                        <p:tav tm="100000">
                                          <p:val>
                                            <p:strVal val="#ppt_y"/>
                                          </p:val>
                                        </p:tav>
                                      </p:tavLst>
                                    </p:anim>
                                  </p:childTnLst>
                                </p:cTn>
                              </p:par>
                              <p:par>
                                <p:cTn id="161" presetID="10" presetClass="entr" presetSubtype="0" fill="hold" grpId="0" nodeType="withEffect">
                                  <p:stCondLst>
                                    <p:cond delay="1440"/>
                                  </p:stCondLst>
                                  <p:childTnLst>
                                    <p:set>
                                      <p:cBhvr>
                                        <p:cTn id="162" dur="1" fill="hold">
                                          <p:stCondLst>
                                            <p:cond delay="0"/>
                                          </p:stCondLst>
                                        </p:cTn>
                                        <p:tgtEl>
                                          <p:spTgt spid="41"/>
                                        </p:tgtEl>
                                        <p:attrNameLst>
                                          <p:attrName>style.visibility</p:attrName>
                                        </p:attrNameLst>
                                      </p:cBhvr>
                                      <p:to>
                                        <p:strVal val="visible"/>
                                      </p:to>
                                    </p:set>
                                    <p:animEffect transition="in" filter="fade">
                                      <p:cBhvr>
                                        <p:cTn id="163" dur="600"/>
                                        <p:tgtEl>
                                          <p:spTgt spid="41"/>
                                        </p:tgtEl>
                                      </p:cBhvr>
                                    </p:animEffect>
                                    <p:anim calcmode="lin" valueType="num">
                                      <p:cBhvr additive="base">
                                        <p:cTn id="164" dur="600" fill="hold"/>
                                        <p:tgtEl>
                                          <p:spTgt spid="41"/>
                                        </p:tgtEl>
                                        <p:attrNameLst>
                                          <p:attrName>ppt_y</p:attrName>
                                        </p:attrNameLst>
                                      </p:cBhvr>
                                      <p:tavLst>
                                        <p:tav tm="0">
                                          <p:val>
                                            <p:strVal val="#ppt_y+0.03"/>
                                          </p:val>
                                        </p:tav>
                                        <p:tav tm="100000">
                                          <p:val>
                                            <p:strVal val="#ppt_y"/>
                                          </p:val>
                                        </p:tav>
                                      </p:tavLst>
                                    </p:anim>
                                  </p:childTnLst>
                                </p:cTn>
                              </p:par>
                              <p:par>
                                <p:cTn id="165" presetID="10" presetClass="entr" presetSubtype="0" fill="hold" grpId="0" nodeType="withEffect">
                                  <p:stCondLst>
                                    <p:cond delay="1440"/>
                                  </p:stCondLst>
                                  <p:childTnLst>
                                    <p:set>
                                      <p:cBhvr>
                                        <p:cTn id="166" dur="1" fill="hold">
                                          <p:stCondLst>
                                            <p:cond delay="0"/>
                                          </p:stCondLst>
                                        </p:cTn>
                                        <p:tgtEl>
                                          <p:spTgt spid="42"/>
                                        </p:tgtEl>
                                        <p:attrNameLst>
                                          <p:attrName>style.visibility</p:attrName>
                                        </p:attrNameLst>
                                      </p:cBhvr>
                                      <p:to>
                                        <p:strVal val="visible"/>
                                      </p:to>
                                    </p:set>
                                    <p:animEffect transition="in" filter="fade">
                                      <p:cBhvr>
                                        <p:cTn id="167" dur="600"/>
                                        <p:tgtEl>
                                          <p:spTgt spid="42"/>
                                        </p:tgtEl>
                                      </p:cBhvr>
                                    </p:animEffect>
                                    <p:anim calcmode="lin" valueType="num">
                                      <p:cBhvr additive="base">
                                        <p:cTn id="168" dur="600" fill="hold"/>
                                        <p:tgtEl>
                                          <p:spTgt spid="42"/>
                                        </p:tgtEl>
                                        <p:attrNameLst>
                                          <p:attrName>ppt_y</p:attrName>
                                        </p:attrNameLst>
                                      </p:cBhvr>
                                      <p:tavLst>
                                        <p:tav tm="0">
                                          <p:val>
                                            <p:strVal val="#ppt_y+0.03"/>
                                          </p:val>
                                        </p:tav>
                                        <p:tav tm="100000">
                                          <p:val>
                                            <p:strVal val="#ppt_y"/>
                                          </p:val>
                                        </p:tav>
                                      </p:tavLst>
                                    </p:anim>
                                  </p:childTnLst>
                                </p:cTn>
                              </p:par>
                              <p:par>
                                <p:cTn id="169" presetID="10" presetClass="entr" presetSubtype="0" fill="hold" grpId="0" nodeType="withEffect">
                                  <p:stCondLst>
                                    <p:cond delay="1440"/>
                                  </p:stCondLst>
                                  <p:childTnLst>
                                    <p:set>
                                      <p:cBhvr>
                                        <p:cTn id="170" dur="1" fill="hold">
                                          <p:stCondLst>
                                            <p:cond delay="0"/>
                                          </p:stCondLst>
                                        </p:cTn>
                                        <p:tgtEl>
                                          <p:spTgt spid="43"/>
                                        </p:tgtEl>
                                        <p:attrNameLst>
                                          <p:attrName>style.visibility</p:attrName>
                                        </p:attrNameLst>
                                      </p:cBhvr>
                                      <p:to>
                                        <p:strVal val="visible"/>
                                      </p:to>
                                    </p:set>
                                    <p:animEffect transition="in" filter="fade">
                                      <p:cBhvr>
                                        <p:cTn id="171" dur="600"/>
                                        <p:tgtEl>
                                          <p:spTgt spid="43"/>
                                        </p:tgtEl>
                                      </p:cBhvr>
                                    </p:animEffect>
                                    <p:anim calcmode="lin" valueType="num">
                                      <p:cBhvr additive="base">
                                        <p:cTn id="172" dur="600" fill="hold"/>
                                        <p:tgtEl>
                                          <p:spTgt spid="43"/>
                                        </p:tgtEl>
                                        <p:attrNameLst>
                                          <p:attrName>ppt_y</p:attrName>
                                        </p:attrNameLst>
                                      </p:cBhvr>
                                      <p:tavLst>
                                        <p:tav tm="0">
                                          <p:val>
                                            <p:strVal val="#ppt_y+0.03"/>
                                          </p:val>
                                        </p:tav>
                                        <p:tav tm="100000">
                                          <p:val>
                                            <p:strVal val="#ppt_y"/>
                                          </p:val>
                                        </p:tav>
                                      </p:tavLst>
                                    </p:anim>
                                  </p:childTnLst>
                                </p:cTn>
                              </p:par>
                              <p:par>
                                <p:cTn id="173" presetID="10" presetClass="entr" presetSubtype="0" fill="hold" nodeType="withEffect">
                                  <p:stCondLst>
                                    <p:cond delay="1440"/>
                                  </p:stCondLst>
                                  <p:childTnLst>
                                    <p:set>
                                      <p:cBhvr>
                                        <p:cTn id="174" dur="1" fill="hold">
                                          <p:stCondLst>
                                            <p:cond delay="0"/>
                                          </p:stCondLst>
                                        </p:cTn>
                                        <p:tgtEl>
                                          <p:spTgt spid="44"/>
                                        </p:tgtEl>
                                        <p:attrNameLst>
                                          <p:attrName>style.visibility</p:attrName>
                                        </p:attrNameLst>
                                      </p:cBhvr>
                                      <p:to>
                                        <p:strVal val="visible"/>
                                      </p:to>
                                    </p:set>
                                    <p:animEffect transition="in" filter="fade">
                                      <p:cBhvr>
                                        <p:cTn id="175" dur="600"/>
                                        <p:tgtEl>
                                          <p:spTgt spid="44"/>
                                        </p:tgtEl>
                                      </p:cBhvr>
                                    </p:animEffect>
                                    <p:anim calcmode="lin" valueType="num">
                                      <p:cBhvr additive="base">
                                        <p:cTn id="176" dur="600" fill="hold"/>
                                        <p:tgtEl>
                                          <p:spTgt spid="44"/>
                                        </p:tgtEl>
                                        <p:attrNameLst>
                                          <p:attrName>ppt_y</p:attrName>
                                        </p:attrNameLst>
                                      </p:cBhvr>
                                      <p:tavLst>
                                        <p:tav tm="0">
                                          <p:val>
                                            <p:strVal val="#ppt_y+0.03"/>
                                          </p:val>
                                        </p:tav>
                                        <p:tav tm="100000">
                                          <p:val>
                                            <p:strVal val="#ppt_y"/>
                                          </p:val>
                                        </p:tav>
                                      </p:tavLst>
                                    </p:anim>
                                  </p:childTnLst>
                                </p:cTn>
                              </p:par>
                              <p:par>
                                <p:cTn id="177" presetID="10" presetClass="entr" presetSubtype="0" fill="hold" grpId="0" nodeType="withEffect">
                                  <p:stCondLst>
                                    <p:cond delay="1440"/>
                                  </p:stCondLst>
                                  <p:childTnLst>
                                    <p:set>
                                      <p:cBhvr>
                                        <p:cTn id="178" dur="1" fill="hold">
                                          <p:stCondLst>
                                            <p:cond delay="0"/>
                                          </p:stCondLst>
                                        </p:cTn>
                                        <p:tgtEl>
                                          <p:spTgt spid="45"/>
                                        </p:tgtEl>
                                        <p:attrNameLst>
                                          <p:attrName>style.visibility</p:attrName>
                                        </p:attrNameLst>
                                      </p:cBhvr>
                                      <p:to>
                                        <p:strVal val="visible"/>
                                      </p:to>
                                    </p:set>
                                    <p:animEffect transition="in" filter="fade">
                                      <p:cBhvr>
                                        <p:cTn id="179" dur="600"/>
                                        <p:tgtEl>
                                          <p:spTgt spid="45"/>
                                        </p:tgtEl>
                                      </p:cBhvr>
                                    </p:animEffect>
                                    <p:anim calcmode="lin" valueType="num">
                                      <p:cBhvr additive="base">
                                        <p:cTn id="180" dur="600" fill="hold"/>
                                        <p:tgtEl>
                                          <p:spTgt spid="45"/>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9" grpId="0" animBg="1"/>
      <p:bldP spid="10" grpId="0" animBg="1"/>
      <p:bldP spid="11" grpId="0" animBg="1"/>
      <p:bldP spid="12" grpId="0" animBg="1"/>
      <p:bldP spid="13" grpId="0" animBg="1"/>
      <p:bldP spid="15" grpId="0" animBg="1"/>
      <p:bldP spid="16" grpId="0" animBg="1"/>
      <p:bldP spid="17" grpId="0" animBg="1"/>
      <p:bldP spid="18" grpId="0" animBg="1"/>
      <p:bldP spid="20" grpId="0" animBg="1"/>
      <p:bldP spid="21" grpId="0" animBg="1"/>
      <p:bldP spid="22" grpId="0" animBg="1"/>
      <p:bldP spid="23" grpId="0" animBg="1"/>
      <p:bldP spid="25" grpId="0" animBg="1"/>
      <p:bldP spid="26" grpId="0" animBg="1"/>
      <p:bldP spid="27" grpId="0" animBg="1"/>
      <p:bldP spid="28" grpId="0" animBg="1"/>
      <p:bldP spid="30" grpId="0" animBg="1"/>
      <p:bldP spid="31" grpId="0" animBg="1"/>
      <p:bldP spid="32" grpId="0" animBg="1"/>
      <p:bldP spid="33" grpId="0" animBg="1"/>
      <p:bldP spid="35" grpId="0" animBg="1"/>
      <p:bldP spid="36" grpId="0" animBg="1"/>
      <p:bldP spid="37" grpId="0" animBg="1"/>
      <p:bldP spid="38" grpId="0" animBg="1"/>
      <p:bldP spid="40" grpId="0" animBg="1"/>
      <p:bldP spid="41" grpId="0" animBg="1"/>
      <p:bldP spid="42" grpId="0" animBg="1"/>
      <p:bldP spid="43" grpId="0" animBg="1"/>
      <p:bldP spid="4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A1|eyebrow"/>
          <p:cNvSpPr txBox="1"/>
          <p:nvPr/>
        </p:nvSpPr>
        <p:spPr>
          <a:xfrm>
            <a:off x="640080" y="502920"/>
            <a:ext cx="82296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OUR CLIENTS</a:t>
            </a:r>
            <a:endParaRPr lang="en-US" sz="1050" dirty="0"/>
          </a:p>
        </p:txBody>
      </p:sp>
      <p:sp>
        <p:nvSpPr>
          <p:cNvPr id="3" name="A1|title"/>
          <p:cNvSpPr txBox="1"/>
          <p:nvPr/>
        </p:nvSpPr>
        <p:spPr>
          <a:xfrm>
            <a:off x="640080" y="832104"/>
            <a:ext cx="8229600" cy="1143000"/>
          </a:xfrm>
          <a:prstGeom prst="rect">
            <a:avLst/>
          </a:prstGeom>
          <a:noFill/>
          <a:ln/>
        </p:spPr>
        <p:txBody>
          <a:bodyPr wrap="square" lIns="0" tIns="0" rIns="0" bIns="0" rtlCol="0" anchor="t"/>
          <a:lstStyle/>
          <a:p>
            <a:pPr indent="0" marL="0">
              <a:lnSpc>
                <a:spcPct val="95000"/>
              </a:lnSpc>
              <a:buNone/>
            </a:pPr>
            <a:r>
              <a:rPr lang="en-US" sz="3400" b="1" dirty="0">
                <a:solidFill>
                  <a:schemeClr val="tx1"/>
                </a:solidFill>
                <a:latin typeface="Poppins" pitchFamily="34" charset="0"/>
                <a:ea typeface="Poppins" pitchFamily="34" charset="-122"/>
                <a:cs typeface="Poppins" pitchFamily="34" charset="-120"/>
              </a:rPr>
              <a:t>60+ organisations trust MMT</a:t>
            </a:r>
            <a:endParaRPr lang="en-US" sz="3400" dirty="0"/>
          </a:p>
        </p:txBody>
      </p:sp>
      <p:sp>
        <p:nvSpPr>
          <p:cNvPr id="4" name="A2|client card"/>
          <p:cNvSpPr/>
          <p:nvPr/>
        </p:nvSpPr>
        <p:spPr>
          <a:xfrm>
            <a:off x="640080" y="1874520"/>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5" name="A2|logo Redtag" descr="/home/claude/prof/img/logo_redtag.png">    </p:cNvPr>
          <p:cNvPicPr>
            <a:picLocks noChangeAspect="1"/>
          </p:cNvPicPr>
          <p:nvPr/>
        </p:nvPicPr>
        <p:blipFill>
          <a:blip r:embed="rId1"/>
          <a:stretch>
            <a:fillRect/>
          </a:stretch>
        </p:blipFill>
        <p:spPr>
          <a:xfrm>
            <a:off x="795528" y="2073751"/>
            <a:ext cx="1371600" cy="351346"/>
          </a:xfrm>
          <a:prstGeom prst="rect">
            <a:avLst/>
          </a:prstGeom>
        </p:spPr>
      </p:pic>
      <p:sp>
        <p:nvSpPr>
          <p:cNvPr id="6" name="A2|client card"/>
          <p:cNvSpPr/>
          <p:nvPr/>
        </p:nvSpPr>
        <p:spPr>
          <a:xfrm>
            <a:off x="2498141" y="1874520"/>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7" name="A2|logo Azadea Group" descr="/home/claude/prof/img/logo_azadea.png">    </p:cNvPr>
          <p:cNvPicPr>
            <a:picLocks noChangeAspect="1"/>
          </p:cNvPicPr>
          <p:nvPr/>
        </p:nvPicPr>
        <p:blipFill>
          <a:blip r:embed="rId2"/>
          <a:stretch>
            <a:fillRect/>
          </a:stretch>
        </p:blipFill>
        <p:spPr>
          <a:xfrm>
            <a:off x="2653589" y="2118565"/>
            <a:ext cx="1371600" cy="261719"/>
          </a:xfrm>
          <a:prstGeom prst="rect">
            <a:avLst/>
          </a:prstGeom>
        </p:spPr>
      </p:pic>
      <p:sp>
        <p:nvSpPr>
          <p:cNvPr id="8" name="A2|client card"/>
          <p:cNvSpPr/>
          <p:nvPr/>
        </p:nvSpPr>
        <p:spPr>
          <a:xfrm>
            <a:off x="4356202" y="1874520"/>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9" name="A2|logo Muscat Hills" descr="/home/claude/prof/img/logo_muscathills.png">    </p:cNvPr>
          <p:cNvPicPr>
            <a:picLocks noChangeAspect="1"/>
          </p:cNvPicPr>
          <p:nvPr/>
        </p:nvPicPr>
        <p:blipFill>
          <a:blip r:embed="rId3"/>
          <a:stretch>
            <a:fillRect/>
          </a:stretch>
        </p:blipFill>
        <p:spPr>
          <a:xfrm>
            <a:off x="4847997" y="1975104"/>
            <a:ext cx="698904" cy="548640"/>
          </a:xfrm>
          <a:prstGeom prst="rect">
            <a:avLst/>
          </a:prstGeom>
        </p:spPr>
      </p:pic>
      <p:sp>
        <p:nvSpPr>
          <p:cNvPr id="10" name="A2|client card"/>
          <p:cNvSpPr/>
          <p:nvPr/>
        </p:nvSpPr>
        <p:spPr>
          <a:xfrm>
            <a:off x="6214262" y="1874520"/>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1" name="A2|logo Prime Business Solutions" descr="/home/claude/prof/img/logo_pbs.png">    </p:cNvPr>
          <p:cNvPicPr>
            <a:picLocks noChangeAspect="1"/>
          </p:cNvPicPr>
          <p:nvPr/>
        </p:nvPicPr>
        <p:blipFill>
          <a:blip r:embed="rId4"/>
          <a:stretch>
            <a:fillRect/>
          </a:stretch>
        </p:blipFill>
        <p:spPr>
          <a:xfrm>
            <a:off x="6459432" y="1975104"/>
            <a:ext cx="1192158" cy="548640"/>
          </a:xfrm>
          <a:prstGeom prst="rect">
            <a:avLst/>
          </a:prstGeom>
        </p:spPr>
      </p:pic>
      <p:sp>
        <p:nvSpPr>
          <p:cNvPr id="12" name="A2|client card"/>
          <p:cNvSpPr/>
          <p:nvPr/>
        </p:nvSpPr>
        <p:spPr>
          <a:xfrm>
            <a:off x="8072323" y="1874520"/>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3" name="A2|logo Onyx Realty" descr="/home/claude/prof/img/logo_onyx.png">    </p:cNvPr>
          <p:cNvPicPr>
            <a:picLocks noChangeAspect="1"/>
          </p:cNvPicPr>
          <p:nvPr/>
        </p:nvPicPr>
        <p:blipFill>
          <a:blip r:embed="rId5"/>
          <a:stretch>
            <a:fillRect/>
          </a:stretch>
        </p:blipFill>
        <p:spPr>
          <a:xfrm>
            <a:off x="8574227" y="1975104"/>
            <a:ext cx="678688" cy="548640"/>
          </a:xfrm>
          <a:prstGeom prst="rect">
            <a:avLst/>
          </a:prstGeom>
        </p:spPr>
      </p:pic>
      <p:sp>
        <p:nvSpPr>
          <p:cNvPr id="14" name="A2|client card"/>
          <p:cNvSpPr/>
          <p:nvPr/>
        </p:nvSpPr>
        <p:spPr>
          <a:xfrm>
            <a:off x="9930384" y="1874520"/>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5" name="A2|logo MSA Global" descr="/home/claude/prof/img/logo_msa.png">    </p:cNvPr>
          <p:cNvPicPr>
            <a:picLocks noChangeAspect="1"/>
          </p:cNvPicPr>
          <p:nvPr/>
        </p:nvPicPr>
        <p:blipFill>
          <a:blip r:embed="rId6"/>
          <a:stretch>
            <a:fillRect/>
          </a:stretch>
        </p:blipFill>
        <p:spPr>
          <a:xfrm>
            <a:off x="10085832" y="1989293"/>
            <a:ext cx="1371600" cy="520262"/>
          </a:xfrm>
          <a:prstGeom prst="rect">
            <a:avLst/>
          </a:prstGeom>
        </p:spPr>
      </p:pic>
      <p:sp>
        <p:nvSpPr>
          <p:cNvPr id="16" name="A3|client card"/>
          <p:cNvSpPr/>
          <p:nvPr/>
        </p:nvSpPr>
        <p:spPr>
          <a:xfrm>
            <a:off x="640080" y="2770632"/>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7" name="A3|logo Viva" descr="/home/claude/prof/img/logo_viva.png">    </p:cNvPr>
          <p:cNvPicPr>
            <a:picLocks noChangeAspect="1"/>
          </p:cNvPicPr>
          <p:nvPr/>
        </p:nvPicPr>
        <p:blipFill>
          <a:blip r:embed="rId7"/>
          <a:stretch>
            <a:fillRect/>
          </a:stretch>
        </p:blipFill>
        <p:spPr>
          <a:xfrm>
            <a:off x="1210766" y="2871216"/>
            <a:ext cx="541124" cy="548640"/>
          </a:xfrm>
          <a:prstGeom prst="rect">
            <a:avLst/>
          </a:prstGeom>
        </p:spPr>
      </p:pic>
      <p:sp>
        <p:nvSpPr>
          <p:cNvPr id="18" name="A3|client card"/>
          <p:cNvSpPr/>
          <p:nvPr/>
        </p:nvSpPr>
        <p:spPr>
          <a:xfrm>
            <a:off x="2498141" y="2770632"/>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9" name="A3|logo Royal Touch" descr="/home/claude/prof/img/logo_royaltouch.png">    </p:cNvPr>
          <p:cNvPicPr>
            <a:picLocks noChangeAspect="1"/>
          </p:cNvPicPr>
          <p:nvPr/>
        </p:nvPicPr>
        <p:blipFill>
          <a:blip r:embed="rId8"/>
          <a:stretch>
            <a:fillRect/>
          </a:stretch>
        </p:blipFill>
        <p:spPr>
          <a:xfrm>
            <a:off x="3054782" y="2871216"/>
            <a:ext cx="569214" cy="548640"/>
          </a:xfrm>
          <a:prstGeom prst="rect">
            <a:avLst/>
          </a:prstGeom>
        </p:spPr>
      </p:pic>
      <p:sp>
        <p:nvSpPr>
          <p:cNvPr id="20" name="A3|client card"/>
          <p:cNvSpPr/>
          <p:nvPr/>
        </p:nvSpPr>
        <p:spPr>
          <a:xfrm>
            <a:off x="4356202" y="2770632"/>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21" name="A3|logo Mubbadrah Investment" descr="/home/claude/prof/img/logo_mubbadrah.png">    </p:cNvPr>
          <p:cNvPicPr>
            <a:picLocks noChangeAspect="1"/>
          </p:cNvPicPr>
          <p:nvPr/>
        </p:nvPicPr>
        <p:blipFill>
          <a:blip r:embed="rId9"/>
          <a:stretch>
            <a:fillRect/>
          </a:stretch>
        </p:blipFill>
        <p:spPr>
          <a:xfrm>
            <a:off x="4937567" y="2871216"/>
            <a:ext cx="519764" cy="548640"/>
          </a:xfrm>
          <a:prstGeom prst="rect">
            <a:avLst/>
          </a:prstGeom>
        </p:spPr>
      </p:pic>
      <p:sp>
        <p:nvSpPr>
          <p:cNvPr id="22" name="A3|client card"/>
          <p:cNvSpPr/>
          <p:nvPr/>
        </p:nvSpPr>
        <p:spPr>
          <a:xfrm>
            <a:off x="6214262" y="2770632"/>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23" name="A3|logo Muttrah Fort" descr="/home/claude/prof/img/logo_muttrahfort.png">    </p:cNvPr>
          <p:cNvPicPr>
            <a:picLocks noChangeAspect="1"/>
          </p:cNvPicPr>
          <p:nvPr/>
        </p:nvPicPr>
        <p:blipFill>
          <a:blip r:embed="rId10"/>
          <a:stretch>
            <a:fillRect/>
          </a:stretch>
        </p:blipFill>
        <p:spPr>
          <a:xfrm>
            <a:off x="6790248" y="2871216"/>
            <a:ext cx="530525" cy="548640"/>
          </a:xfrm>
          <a:prstGeom prst="rect">
            <a:avLst/>
          </a:prstGeom>
        </p:spPr>
      </p:pic>
      <p:sp>
        <p:nvSpPr>
          <p:cNvPr id="24" name="A3|client card"/>
          <p:cNvSpPr/>
          <p:nvPr/>
        </p:nvSpPr>
        <p:spPr>
          <a:xfrm>
            <a:off x="8072323" y="2770632"/>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25" name="A3|logo Gastronomica" descr="/home/claude/prof/img/logo_gastronomica.png">    </p:cNvPr>
          <p:cNvPicPr>
            <a:picLocks noChangeAspect="1"/>
          </p:cNvPicPr>
          <p:nvPr/>
        </p:nvPicPr>
        <p:blipFill>
          <a:blip r:embed="rId11"/>
          <a:stretch>
            <a:fillRect/>
          </a:stretch>
        </p:blipFill>
        <p:spPr>
          <a:xfrm>
            <a:off x="8227771" y="2880065"/>
            <a:ext cx="1371600" cy="530942"/>
          </a:xfrm>
          <a:prstGeom prst="rect">
            <a:avLst/>
          </a:prstGeom>
        </p:spPr>
      </p:pic>
      <p:sp>
        <p:nvSpPr>
          <p:cNvPr id="26" name="A3|client card"/>
          <p:cNvSpPr/>
          <p:nvPr/>
        </p:nvSpPr>
        <p:spPr>
          <a:xfrm>
            <a:off x="9930384" y="2770632"/>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27" name="A3|logo H.E.M.T" descr="/home/claude/prof/img/logo_hemt.png">    </p:cNvPr>
          <p:cNvPicPr>
            <a:picLocks noChangeAspect="1"/>
          </p:cNvPicPr>
          <p:nvPr/>
        </p:nvPicPr>
        <p:blipFill>
          <a:blip r:embed="rId12"/>
          <a:stretch>
            <a:fillRect/>
          </a:stretch>
        </p:blipFill>
        <p:spPr>
          <a:xfrm>
            <a:off x="10085832" y="2927051"/>
            <a:ext cx="1371600" cy="436970"/>
          </a:xfrm>
          <a:prstGeom prst="rect">
            <a:avLst/>
          </a:prstGeom>
        </p:spPr>
      </p:pic>
      <p:sp>
        <p:nvSpPr>
          <p:cNvPr id="28" name="A4|client card"/>
          <p:cNvSpPr/>
          <p:nvPr/>
        </p:nvSpPr>
        <p:spPr>
          <a:xfrm>
            <a:off x="640080" y="3666744"/>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29" name="A4|logo Natural Frankincense" descr="/home/claude/prof/img/logo_frankincense.png">    </p:cNvPr>
          <p:cNvPicPr>
            <a:picLocks noChangeAspect="1"/>
          </p:cNvPicPr>
          <p:nvPr/>
        </p:nvPicPr>
        <p:blipFill>
          <a:blip r:embed="rId13"/>
          <a:stretch>
            <a:fillRect/>
          </a:stretch>
        </p:blipFill>
        <p:spPr>
          <a:xfrm>
            <a:off x="1203350" y="3767328"/>
            <a:ext cx="555955" cy="548640"/>
          </a:xfrm>
          <a:prstGeom prst="rect">
            <a:avLst/>
          </a:prstGeom>
        </p:spPr>
      </p:pic>
      <p:sp>
        <p:nvSpPr>
          <p:cNvPr id="30" name="A4|client card"/>
          <p:cNvSpPr/>
          <p:nvPr/>
        </p:nvSpPr>
        <p:spPr>
          <a:xfrm>
            <a:off x="2498141" y="3666744"/>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31" name="A4|logo Drone First Oman" descr="/home/claude/prof/img/logo_dronefirst.png">    </p:cNvPr>
          <p:cNvPicPr>
            <a:picLocks noChangeAspect="1"/>
          </p:cNvPicPr>
          <p:nvPr/>
        </p:nvPicPr>
        <p:blipFill>
          <a:blip r:embed="rId14"/>
          <a:stretch>
            <a:fillRect/>
          </a:stretch>
        </p:blipFill>
        <p:spPr>
          <a:xfrm>
            <a:off x="2653589" y="3921727"/>
            <a:ext cx="1371600" cy="239843"/>
          </a:xfrm>
          <a:prstGeom prst="rect">
            <a:avLst/>
          </a:prstGeom>
        </p:spPr>
      </p:pic>
      <p:sp>
        <p:nvSpPr>
          <p:cNvPr id="32" name="A4|client card"/>
          <p:cNvSpPr/>
          <p:nvPr/>
        </p:nvSpPr>
        <p:spPr>
          <a:xfrm>
            <a:off x="4356202" y="3666744"/>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33" name="A4|logo Mile Stone Medicals" descr="/home/claude/prof/img/logo_milestone.png">    </p:cNvPr>
          <p:cNvPicPr>
            <a:picLocks noChangeAspect="1"/>
          </p:cNvPicPr>
          <p:nvPr/>
        </p:nvPicPr>
        <p:blipFill>
          <a:blip r:embed="rId15"/>
          <a:stretch>
            <a:fillRect/>
          </a:stretch>
        </p:blipFill>
        <p:spPr>
          <a:xfrm>
            <a:off x="4511650" y="3847805"/>
            <a:ext cx="1371600" cy="387687"/>
          </a:xfrm>
          <a:prstGeom prst="rect">
            <a:avLst/>
          </a:prstGeom>
        </p:spPr>
      </p:pic>
      <p:sp>
        <p:nvSpPr>
          <p:cNvPr id="34" name="A4|client card"/>
          <p:cNvSpPr/>
          <p:nvPr/>
        </p:nvSpPr>
        <p:spPr>
          <a:xfrm>
            <a:off x="6214262" y="3666744"/>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35" name="A4|logo Marsad Technologies" descr="/home/claude/prof/img/logo_marsad.png">    </p:cNvPr>
          <p:cNvPicPr>
            <a:picLocks noChangeAspect="1"/>
          </p:cNvPicPr>
          <p:nvPr/>
        </p:nvPicPr>
        <p:blipFill>
          <a:blip r:embed="rId16"/>
          <a:stretch>
            <a:fillRect/>
          </a:stretch>
        </p:blipFill>
        <p:spPr>
          <a:xfrm>
            <a:off x="6369710" y="3833776"/>
            <a:ext cx="1371600" cy="415744"/>
          </a:xfrm>
          <a:prstGeom prst="rect">
            <a:avLst/>
          </a:prstGeom>
        </p:spPr>
      </p:pic>
      <p:sp>
        <p:nvSpPr>
          <p:cNvPr id="36" name="A4|client card"/>
          <p:cNvSpPr/>
          <p:nvPr/>
        </p:nvSpPr>
        <p:spPr>
          <a:xfrm>
            <a:off x="8072323" y="3666744"/>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37" name="A4|logo Invo Spark" descr="/home/claude/prof/img/logo_invospark.png">    </p:cNvPr>
          <p:cNvPicPr>
            <a:picLocks noChangeAspect="1"/>
          </p:cNvPicPr>
          <p:nvPr/>
        </p:nvPicPr>
        <p:blipFill>
          <a:blip r:embed="rId17"/>
          <a:stretch>
            <a:fillRect/>
          </a:stretch>
        </p:blipFill>
        <p:spPr>
          <a:xfrm>
            <a:off x="8227771" y="3916147"/>
            <a:ext cx="1371600" cy="251003"/>
          </a:xfrm>
          <a:prstGeom prst="rect">
            <a:avLst/>
          </a:prstGeom>
        </p:spPr>
      </p:pic>
      <p:sp>
        <p:nvSpPr>
          <p:cNvPr id="38" name="A4|client card"/>
          <p:cNvSpPr/>
          <p:nvPr/>
        </p:nvSpPr>
        <p:spPr>
          <a:xfrm>
            <a:off x="9930384" y="3666744"/>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39" name="A4|logo Future Vision Engineering" descr="/home/claude/prof/img/logo_futurevision.png">    </p:cNvPr>
          <p:cNvPicPr>
            <a:picLocks noChangeAspect="1"/>
          </p:cNvPicPr>
          <p:nvPr/>
        </p:nvPicPr>
        <p:blipFill>
          <a:blip r:embed="rId18"/>
          <a:stretch>
            <a:fillRect/>
          </a:stretch>
        </p:blipFill>
        <p:spPr>
          <a:xfrm>
            <a:off x="10085832" y="3909289"/>
            <a:ext cx="1371600" cy="264719"/>
          </a:xfrm>
          <a:prstGeom prst="rect">
            <a:avLst/>
          </a:prstGeom>
        </p:spPr>
      </p:pic>
      <p:sp>
        <p:nvSpPr>
          <p:cNvPr id="40" name="A5|client card"/>
          <p:cNvSpPr/>
          <p:nvPr/>
        </p:nvSpPr>
        <p:spPr>
          <a:xfrm>
            <a:off x="640080" y="4562856"/>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41" name="A5|logo MSARTECH" descr="/home/claude/prof/img/logo_msartech.png">    </p:cNvPr>
          <p:cNvPicPr>
            <a:picLocks noChangeAspect="1"/>
          </p:cNvPicPr>
          <p:nvPr/>
        </p:nvPicPr>
        <p:blipFill>
          <a:blip r:embed="rId19"/>
          <a:stretch>
            <a:fillRect/>
          </a:stretch>
        </p:blipFill>
        <p:spPr>
          <a:xfrm>
            <a:off x="795528" y="4738657"/>
            <a:ext cx="1371600" cy="398206"/>
          </a:xfrm>
          <a:prstGeom prst="rect">
            <a:avLst/>
          </a:prstGeom>
        </p:spPr>
      </p:pic>
      <p:sp>
        <p:nvSpPr>
          <p:cNvPr id="42" name="A5|client card"/>
          <p:cNvSpPr/>
          <p:nvPr/>
        </p:nvSpPr>
        <p:spPr>
          <a:xfrm>
            <a:off x="2498141" y="4562856"/>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43" name="A5|logo Yentrans Maritime Logistics" descr="/home/claude/prof/img/logo_yentrans.png">    </p:cNvPr>
          <p:cNvPicPr>
            <a:picLocks noChangeAspect="1"/>
          </p:cNvPicPr>
          <p:nvPr/>
        </p:nvPicPr>
        <p:blipFill>
          <a:blip r:embed="rId20"/>
          <a:stretch>
            <a:fillRect/>
          </a:stretch>
        </p:blipFill>
        <p:spPr>
          <a:xfrm>
            <a:off x="2653589" y="4745673"/>
            <a:ext cx="1371600" cy="384175"/>
          </a:xfrm>
          <a:prstGeom prst="rect">
            <a:avLst/>
          </a:prstGeom>
        </p:spPr>
      </p:pic>
      <p:sp>
        <p:nvSpPr>
          <p:cNvPr id="44" name="A5|client card"/>
          <p:cNvSpPr/>
          <p:nvPr/>
        </p:nvSpPr>
        <p:spPr>
          <a:xfrm>
            <a:off x="4356202" y="4562856"/>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45" name="A5|logo Key Hope Shipping" descr="/home/claude/prof/img/logo_keyhope.png">    </p:cNvPr>
          <p:cNvPicPr>
            <a:picLocks noChangeAspect="1"/>
          </p:cNvPicPr>
          <p:nvPr/>
        </p:nvPicPr>
        <p:blipFill>
          <a:blip r:embed="rId21"/>
          <a:stretch>
            <a:fillRect/>
          </a:stretch>
        </p:blipFill>
        <p:spPr>
          <a:xfrm>
            <a:off x="4511650" y="4691752"/>
            <a:ext cx="1371600" cy="492017"/>
          </a:xfrm>
          <a:prstGeom prst="rect">
            <a:avLst/>
          </a:prstGeom>
        </p:spPr>
      </p:pic>
      <p:sp>
        <p:nvSpPr>
          <p:cNvPr id="46" name="A5|client card"/>
          <p:cNvSpPr/>
          <p:nvPr/>
        </p:nvSpPr>
        <p:spPr>
          <a:xfrm>
            <a:off x="6214262" y="4562856"/>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47" name="A5|client name"/>
          <p:cNvSpPr txBox="1"/>
          <p:nvPr/>
        </p:nvSpPr>
        <p:spPr>
          <a:xfrm>
            <a:off x="6305702" y="4562856"/>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Byanat</a:t>
            </a:r>
            <a:endParaRPr lang="en-US" sz="950" dirty="0"/>
          </a:p>
        </p:txBody>
      </p:sp>
      <p:sp>
        <p:nvSpPr>
          <p:cNvPr id="48" name="A5|client card"/>
          <p:cNvSpPr/>
          <p:nvPr/>
        </p:nvSpPr>
        <p:spPr>
          <a:xfrm>
            <a:off x="8072323" y="4562856"/>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49" name="A5|client name"/>
          <p:cNvSpPr txBox="1"/>
          <p:nvPr/>
        </p:nvSpPr>
        <p:spPr>
          <a:xfrm>
            <a:off x="8163763" y="4562856"/>
            <a:ext cx="1499616" cy="749808"/>
          </a:xfrm>
          <a:prstGeom prst="rect">
            <a:avLst/>
          </a:prstGeom>
          <a:noFill/>
          <a:ln/>
        </p:spPr>
        <p:txBody>
          <a:bodyPr wrap="square" lIns="0" tIns="0" rIns="0" bIns="0" rtlCol="0" anchor="ctr"/>
          <a:lstStyle/>
          <a:p>
            <a:pPr algn="ctr" indent="0" marL="0">
              <a:buNone/>
            </a:pPr>
            <a:r>
              <a:rPr lang="en-US" sz="850" b="1" dirty="0">
                <a:solidFill>
                  <a:schemeClr val="tx1"/>
                </a:solidFill>
                <a:latin typeface="Poppins" pitchFamily="34" charset="0"/>
                <a:ea typeface="Poppins" pitchFamily="34" charset="-122"/>
                <a:cs typeface="Poppins" pitchFamily="34" charset="-120"/>
              </a:rPr>
              <a:t>Insight Information Security</a:t>
            </a:r>
            <a:endParaRPr lang="en-US" sz="850" dirty="0"/>
          </a:p>
        </p:txBody>
      </p:sp>
      <p:sp>
        <p:nvSpPr>
          <p:cNvPr id="50" name="A5|client card"/>
          <p:cNvSpPr/>
          <p:nvPr/>
        </p:nvSpPr>
        <p:spPr>
          <a:xfrm>
            <a:off x="9930384" y="4562856"/>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51" name="A5|client name"/>
          <p:cNvSpPr txBox="1"/>
          <p:nvPr/>
        </p:nvSpPr>
        <p:spPr>
          <a:xfrm>
            <a:off x="10021824" y="4562856"/>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Wadi Noor Solar Power</a:t>
            </a:r>
            <a:endParaRPr lang="en-US" sz="950" dirty="0"/>
          </a:p>
        </p:txBody>
      </p:sp>
      <p:sp>
        <p:nvSpPr>
          <p:cNvPr id="52" name="A6|client card"/>
          <p:cNvSpPr/>
          <p:nvPr/>
        </p:nvSpPr>
        <p:spPr>
          <a:xfrm>
            <a:off x="640080" y="5458968"/>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53" name="A6|client name"/>
          <p:cNvSpPr txBox="1"/>
          <p:nvPr/>
        </p:nvSpPr>
        <p:spPr>
          <a:xfrm>
            <a:off x="731520" y="5458968"/>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Rezone Properties</a:t>
            </a:r>
            <a:endParaRPr lang="en-US" sz="950" dirty="0"/>
          </a:p>
        </p:txBody>
      </p:sp>
      <p:sp>
        <p:nvSpPr>
          <p:cNvPr id="54" name="A6|client card"/>
          <p:cNvSpPr/>
          <p:nvPr/>
        </p:nvSpPr>
        <p:spPr>
          <a:xfrm>
            <a:off x="2498141" y="5458968"/>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55" name="A6|client name"/>
          <p:cNvSpPr txBox="1"/>
          <p:nvPr/>
        </p:nvSpPr>
        <p:spPr>
          <a:xfrm>
            <a:off x="2589581" y="5458968"/>
            <a:ext cx="1499616" cy="749808"/>
          </a:xfrm>
          <a:prstGeom prst="rect">
            <a:avLst/>
          </a:prstGeom>
          <a:noFill/>
          <a:ln/>
        </p:spPr>
        <p:txBody>
          <a:bodyPr wrap="square" lIns="0" tIns="0" rIns="0" bIns="0" rtlCol="0" anchor="ctr"/>
          <a:lstStyle/>
          <a:p>
            <a:pPr algn="ctr" indent="0" marL="0">
              <a:buNone/>
            </a:pPr>
            <a:r>
              <a:rPr lang="en-US" sz="850" b="1" dirty="0">
                <a:solidFill>
                  <a:schemeClr val="tx1"/>
                </a:solidFill>
                <a:latin typeface="Poppins" pitchFamily="34" charset="0"/>
                <a:ea typeface="Poppins" pitchFamily="34" charset="-122"/>
                <a:cs typeface="Poppins" pitchFamily="34" charset="-120"/>
              </a:rPr>
              <a:t>Machines Master Middle East</a:t>
            </a:r>
            <a:endParaRPr lang="en-US" sz="850" dirty="0"/>
          </a:p>
        </p:txBody>
      </p:sp>
      <p:sp>
        <p:nvSpPr>
          <p:cNvPr id="56" name="A6|client card"/>
          <p:cNvSpPr/>
          <p:nvPr/>
        </p:nvSpPr>
        <p:spPr>
          <a:xfrm>
            <a:off x="4356202" y="5458968"/>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57" name="A6|client name"/>
          <p:cNvSpPr txBox="1"/>
          <p:nvPr/>
        </p:nvSpPr>
        <p:spPr>
          <a:xfrm>
            <a:off x="4447642" y="5458968"/>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Al Saigh Integrated</a:t>
            </a:r>
            <a:endParaRPr lang="en-US" sz="950" dirty="0"/>
          </a:p>
        </p:txBody>
      </p:sp>
      <p:sp>
        <p:nvSpPr>
          <p:cNvPr id="58" name="A6|client card"/>
          <p:cNvSpPr/>
          <p:nvPr/>
        </p:nvSpPr>
        <p:spPr>
          <a:xfrm>
            <a:off x="6214262" y="5458968"/>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59" name="A6|client name"/>
          <p:cNvSpPr txBox="1"/>
          <p:nvPr/>
        </p:nvSpPr>
        <p:spPr>
          <a:xfrm>
            <a:off x="6305702" y="5458968"/>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Revival Coffee Shop</a:t>
            </a:r>
            <a:endParaRPr lang="en-US" sz="950" dirty="0"/>
          </a:p>
        </p:txBody>
      </p:sp>
      <p:sp>
        <p:nvSpPr>
          <p:cNvPr id="60" name="A6|client card"/>
          <p:cNvSpPr/>
          <p:nvPr/>
        </p:nvSpPr>
        <p:spPr>
          <a:xfrm>
            <a:off x="8072323" y="5458968"/>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61" name="A6|client name"/>
          <p:cNvSpPr txBox="1"/>
          <p:nvPr/>
        </p:nvSpPr>
        <p:spPr>
          <a:xfrm>
            <a:off x="8163763" y="5458968"/>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Money Guard Technology</a:t>
            </a:r>
            <a:endParaRPr lang="en-US" sz="950" dirty="0"/>
          </a:p>
        </p:txBody>
      </p:sp>
      <p:sp>
        <p:nvSpPr>
          <p:cNvPr id="62" name="A6|client card"/>
          <p:cNvSpPr/>
          <p:nvPr/>
        </p:nvSpPr>
        <p:spPr>
          <a:xfrm>
            <a:off x="9930384" y="5458968"/>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63" name="A6|client name"/>
          <p:cNvSpPr txBox="1"/>
          <p:nvPr/>
        </p:nvSpPr>
        <p:spPr>
          <a:xfrm>
            <a:off x="10021824" y="5458968"/>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MNZ Logistics</a:t>
            </a:r>
            <a:endParaRPr lang="en-US" sz="950" dirty="0"/>
          </a:p>
        </p:txBody>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22</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26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26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26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nodeType="withEffect">
                                  <p:stCondLst>
                                    <p:cond delay="26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26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nodeType="withEffect">
                                  <p:stCondLst>
                                    <p:cond delay="26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26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nodeType="withEffect">
                                  <p:stCondLst>
                                    <p:cond delay="26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26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nodeType="withEffect">
                                  <p:stCondLst>
                                    <p:cond delay="26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grpId="0" nodeType="withEffect">
                                  <p:stCondLst>
                                    <p:cond delay="26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par>
                                <p:cTn id="57" presetID="10" presetClass="entr" presetSubtype="0" fill="hold" nodeType="withEffect">
                                  <p:stCondLst>
                                    <p:cond delay="26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600"/>
                                        <p:tgtEl>
                                          <p:spTgt spid="15"/>
                                        </p:tgtEl>
                                      </p:cBhvr>
                                    </p:animEffect>
                                    <p:anim calcmode="lin" valueType="num">
                                      <p:cBhvr additive="base">
                                        <p:cTn id="60" dur="600" fill="hold"/>
                                        <p:tgtEl>
                                          <p:spTgt spid="15"/>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52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600"/>
                                        <p:tgtEl>
                                          <p:spTgt spid="16"/>
                                        </p:tgtEl>
                                      </p:cBhvr>
                                    </p:animEffect>
                                    <p:anim calcmode="lin" valueType="num">
                                      <p:cBhvr additive="base">
                                        <p:cTn id="64" dur="600" fill="hold"/>
                                        <p:tgtEl>
                                          <p:spTgt spid="16"/>
                                        </p:tgtEl>
                                        <p:attrNameLst>
                                          <p:attrName>ppt_y</p:attrName>
                                        </p:attrNameLst>
                                      </p:cBhvr>
                                      <p:tavLst>
                                        <p:tav tm="0">
                                          <p:val>
                                            <p:strVal val="#ppt_y+0.03"/>
                                          </p:val>
                                        </p:tav>
                                        <p:tav tm="100000">
                                          <p:val>
                                            <p:strVal val="#ppt_y"/>
                                          </p:val>
                                        </p:tav>
                                      </p:tavLst>
                                    </p:anim>
                                  </p:childTnLst>
                                </p:cTn>
                              </p:par>
                              <p:par>
                                <p:cTn id="65" presetID="10" presetClass="entr" presetSubtype="0" fill="hold" nodeType="withEffect">
                                  <p:stCondLst>
                                    <p:cond delay="52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600"/>
                                        <p:tgtEl>
                                          <p:spTgt spid="17"/>
                                        </p:tgtEl>
                                      </p:cBhvr>
                                    </p:animEffect>
                                    <p:anim calcmode="lin" valueType="num">
                                      <p:cBhvr additive="base">
                                        <p:cTn id="68" dur="600" fill="hold"/>
                                        <p:tgtEl>
                                          <p:spTgt spid="17"/>
                                        </p:tgtEl>
                                        <p:attrNameLst>
                                          <p:attrName>ppt_y</p:attrName>
                                        </p:attrNameLst>
                                      </p:cBhvr>
                                      <p:tavLst>
                                        <p:tav tm="0">
                                          <p:val>
                                            <p:strVal val="#ppt_y+0.03"/>
                                          </p:val>
                                        </p:tav>
                                        <p:tav tm="100000">
                                          <p:val>
                                            <p:strVal val="#ppt_y"/>
                                          </p:val>
                                        </p:tav>
                                      </p:tavLst>
                                    </p:anim>
                                  </p:childTnLst>
                                </p:cTn>
                              </p:par>
                              <p:par>
                                <p:cTn id="69" presetID="10" presetClass="entr" presetSubtype="0" fill="hold" grpId="0" nodeType="withEffect">
                                  <p:stCondLst>
                                    <p:cond delay="52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600"/>
                                        <p:tgtEl>
                                          <p:spTgt spid="18"/>
                                        </p:tgtEl>
                                      </p:cBhvr>
                                    </p:animEffect>
                                    <p:anim calcmode="lin" valueType="num">
                                      <p:cBhvr additive="base">
                                        <p:cTn id="72" dur="600" fill="hold"/>
                                        <p:tgtEl>
                                          <p:spTgt spid="18"/>
                                        </p:tgtEl>
                                        <p:attrNameLst>
                                          <p:attrName>ppt_y</p:attrName>
                                        </p:attrNameLst>
                                      </p:cBhvr>
                                      <p:tavLst>
                                        <p:tav tm="0">
                                          <p:val>
                                            <p:strVal val="#ppt_y+0.03"/>
                                          </p:val>
                                        </p:tav>
                                        <p:tav tm="100000">
                                          <p:val>
                                            <p:strVal val="#ppt_y"/>
                                          </p:val>
                                        </p:tav>
                                      </p:tavLst>
                                    </p:anim>
                                  </p:childTnLst>
                                </p:cTn>
                              </p:par>
                              <p:par>
                                <p:cTn id="73" presetID="10" presetClass="entr" presetSubtype="0" fill="hold" nodeType="withEffect">
                                  <p:stCondLst>
                                    <p:cond delay="52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600"/>
                                        <p:tgtEl>
                                          <p:spTgt spid="19"/>
                                        </p:tgtEl>
                                      </p:cBhvr>
                                    </p:animEffect>
                                    <p:anim calcmode="lin" valueType="num">
                                      <p:cBhvr additive="base">
                                        <p:cTn id="76" dur="600" fill="hold"/>
                                        <p:tgtEl>
                                          <p:spTgt spid="19"/>
                                        </p:tgtEl>
                                        <p:attrNameLst>
                                          <p:attrName>ppt_y</p:attrName>
                                        </p:attrNameLst>
                                      </p:cBhvr>
                                      <p:tavLst>
                                        <p:tav tm="0">
                                          <p:val>
                                            <p:strVal val="#ppt_y+0.03"/>
                                          </p:val>
                                        </p:tav>
                                        <p:tav tm="100000">
                                          <p:val>
                                            <p:strVal val="#ppt_y"/>
                                          </p:val>
                                        </p:tav>
                                      </p:tavLst>
                                    </p:anim>
                                  </p:childTnLst>
                                </p:cTn>
                              </p:par>
                              <p:par>
                                <p:cTn id="77" presetID="10" presetClass="entr" presetSubtype="0" fill="hold" grpId="0" nodeType="withEffect">
                                  <p:stCondLst>
                                    <p:cond delay="52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600"/>
                                        <p:tgtEl>
                                          <p:spTgt spid="20"/>
                                        </p:tgtEl>
                                      </p:cBhvr>
                                    </p:animEffect>
                                    <p:anim calcmode="lin" valueType="num">
                                      <p:cBhvr additive="base">
                                        <p:cTn id="80" dur="600" fill="hold"/>
                                        <p:tgtEl>
                                          <p:spTgt spid="20"/>
                                        </p:tgtEl>
                                        <p:attrNameLst>
                                          <p:attrName>ppt_y</p:attrName>
                                        </p:attrNameLst>
                                      </p:cBhvr>
                                      <p:tavLst>
                                        <p:tav tm="0">
                                          <p:val>
                                            <p:strVal val="#ppt_y+0.03"/>
                                          </p:val>
                                        </p:tav>
                                        <p:tav tm="100000">
                                          <p:val>
                                            <p:strVal val="#ppt_y"/>
                                          </p:val>
                                        </p:tav>
                                      </p:tavLst>
                                    </p:anim>
                                  </p:childTnLst>
                                </p:cTn>
                              </p:par>
                              <p:par>
                                <p:cTn id="81" presetID="10" presetClass="entr" presetSubtype="0" fill="hold" nodeType="withEffect">
                                  <p:stCondLst>
                                    <p:cond delay="52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600"/>
                                        <p:tgtEl>
                                          <p:spTgt spid="21"/>
                                        </p:tgtEl>
                                      </p:cBhvr>
                                    </p:animEffect>
                                    <p:anim calcmode="lin" valueType="num">
                                      <p:cBhvr additive="base">
                                        <p:cTn id="84" dur="600" fill="hold"/>
                                        <p:tgtEl>
                                          <p:spTgt spid="21"/>
                                        </p:tgtEl>
                                        <p:attrNameLst>
                                          <p:attrName>ppt_y</p:attrName>
                                        </p:attrNameLst>
                                      </p:cBhvr>
                                      <p:tavLst>
                                        <p:tav tm="0">
                                          <p:val>
                                            <p:strVal val="#ppt_y+0.03"/>
                                          </p:val>
                                        </p:tav>
                                        <p:tav tm="100000">
                                          <p:val>
                                            <p:strVal val="#ppt_y"/>
                                          </p:val>
                                        </p:tav>
                                      </p:tavLst>
                                    </p:anim>
                                  </p:childTnLst>
                                </p:cTn>
                              </p:par>
                              <p:par>
                                <p:cTn id="85" presetID="10" presetClass="entr" presetSubtype="0" fill="hold" grpId="0" nodeType="withEffect">
                                  <p:stCondLst>
                                    <p:cond delay="52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600"/>
                                        <p:tgtEl>
                                          <p:spTgt spid="22"/>
                                        </p:tgtEl>
                                      </p:cBhvr>
                                    </p:animEffect>
                                    <p:anim calcmode="lin" valueType="num">
                                      <p:cBhvr additive="base">
                                        <p:cTn id="88" dur="600" fill="hold"/>
                                        <p:tgtEl>
                                          <p:spTgt spid="22"/>
                                        </p:tgtEl>
                                        <p:attrNameLst>
                                          <p:attrName>ppt_y</p:attrName>
                                        </p:attrNameLst>
                                      </p:cBhvr>
                                      <p:tavLst>
                                        <p:tav tm="0">
                                          <p:val>
                                            <p:strVal val="#ppt_y+0.03"/>
                                          </p:val>
                                        </p:tav>
                                        <p:tav tm="100000">
                                          <p:val>
                                            <p:strVal val="#ppt_y"/>
                                          </p:val>
                                        </p:tav>
                                      </p:tavLst>
                                    </p:anim>
                                  </p:childTnLst>
                                </p:cTn>
                              </p:par>
                              <p:par>
                                <p:cTn id="89" presetID="10" presetClass="entr" presetSubtype="0" fill="hold" nodeType="withEffect">
                                  <p:stCondLst>
                                    <p:cond delay="52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600"/>
                                        <p:tgtEl>
                                          <p:spTgt spid="23"/>
                                        </p:tgtEl>
                                      </p:cBhvr>
                                    </p:animEffect>
                                    <p:anim calcmode="lin" valueType="num">
                                      <p:cBhvr additive="base">
                                        <p:cTn id="92" dur="600" fill="hold"/>
                                        <p:tgtEl>
                                          <p:spTgt spid="23"/>
                                        </p:tgtEl>
                                        <p:attrNameLst>
                                          <p:attrName>ppt_y</p:attrName>
                                        </p:attrNameLst>
                                      </p:cBhvr>
                                      <p:tavLst>
                                        <p:tav tm="0">
                                          <p:val>
                                            <p:strVal val="#ppt_y+0.03"/>
                                          </p:val>
                                        </p:tav>
                                        <p:tav tm="100000">
                                          <p:val>
                                            <p:strVal val="#ppt_y"/>
                                          </p:val>
                                        </p:tav>
                                      </p:tavLst>
                                    </p:anim>
                                  </p:childTnLst>
                                </p:cTn>
                              </p:par>
                              <p:par>
                                <p:cTn id="93" presetID="10" presetClass="entr" presetSubtype="0" fill="hold" grpId="0" nodeType="withEffect">
                                  <p:stCondLst>
                                    <p:cond delay="52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600"/>
                                        <p:tgtEl>
                                          <p:spTgt spid="24"/>
                                        </p:tgtEl>
                                      </p:cBhvr>
                                    </p:animEffect>
                                    <p:anim calcmode="lin" valueType="num">
                                      <p:cBhvr additive="base">
                                        <p:cTn id="96" dur="600" fill="hold"/>
                                        <p:tgtEl>
                                          <p:spTgt spid="24"/>
                                        </p:tgtEl>
                                        <p:attrNameLst>
                                          <p:attrName>ppt_y</p:attrName>
                                        </p:attrNameLst>
                                      </p:cBhvr>
                                      <p:tavLst>
                                        <p:tav tm="0">
                                          <p:val>
                                            <p:strVal val="#ppt_y+0.03"/>
                                          </p:val>
                                        </p:tav>
                                        <p:tav tm="100000">
                                          <p:val>
                                            <p:strVal val="#ppt_y"/>
                                          </p:val>
                                        </p:tav>
                                      </p:tavLst>
                                    </p:anim>
                                  </p:childTnLst>
                                </p:cTn>
                              </p:par>
                              <p:par>
                                <p:cTn id="97" presetID="10" presetClass="entr" presetSubtype="0" fill="hold" nodeType="withEffect">
                                  <p:stCondLst>
                                    <p:cond delay="520"/>
                                  </p:stCondLst>
                                  <p:childTnLst>
                                    <p:set>
                                      <p:cBhvr>
                                        <p:cTn id="98" dur="1" fill="hold">
                                          <p:stCondLst>
                                            <p:cond delay="0"/>
                                          </p:stCondLst>
                                        </p:cTn>
                                        <p:tgtEl>
                                          <p:spTgt spid="25"/>
                                        </p:tgtEl>
                                        <p:attrNameLst>
                                          <p:attrName>style.visibility</p:attrName>
                                        </p:attrNameLst>
                                      </p:cBhvr>
                                      <p:to>
                                        <p:strVal val="visible"/>
                                      </p:to>
                                    </p:set>
                                    <p:animEffect transition="in" filter="fade">
                                      <p:cBhvr>
                                        <p:cTn id="99" dur="600"/>
                                        <p:tgtEl>
                                          <p:spTgt spid="25"/>
                                        </p:tgtEl>
                                      </p:cBhvr>
                                    </p:animEffect>
                                    <p:anim calcmode="lin" valueType="num">
                                      <p:cBhvr additive="base">
                                        <p:cTn id="100" dur="600" fill="hold"/>
                                        <p:tgtEl>
                                          <p:spTgt spid="25"/>
                                        </p:tgtEl>
                                        <p:attrNameLst>
                                          <p:attrName>ppt_y</p:attrName>
                                        </p:attrNameLst>
                                      </p:cBhvr>
                                      <p:tavLst>
                                        <p:tav tm="0">
                                          <p:val>
                                            <p:strVal val="#ppt_y+0.03"/>
                                          </p:val>
                                        </p:tav>
                                        <p:tav tm="100000">
                                          <p:val>
                                            <p:strVal val="#ppt_y"/>
                                          </p:val>
                                        </p:tav>
                                      </p:tavLst>
                                    </p:anim>
                                  </p:childTnLst>
                                </p:cTn>
                              </p:par>
                              <p:par>
                                <p:cTn id="101" presetID="10" presetClass="entr" presetSubtype="0" fill="hold" grpId="0" nodeType="withEffect">
                                  <p:stCondLst>
                                    <p:cond delay="52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600"/>
                                        <p:tgtEl>
                                          <p:spTgt spid="26"/>
                                        </p:tgtEl>
                                      </p:cBhvr>
                                    </p:animEffect>
                                    <p:anim calcmode="lin" valueType="num">
                                      <p:cBhvr additive="base">
                                        <p:cTn id="104" dur="600" fill="hold"/>
                                        <p:tgtEl>
                                          <p:spTgt spid="26"/>
                                        </p:tgtEl>
                                        <p:attrNameLst>
                                          <p:attrName>ppt_y</p:attrName>
                                        </p:attrNameLst>
                                      </p:cBhvr>
                                      <p:tavLst>
                                        <p:tav tm="0">
                                          <p:val>
                                            <p:strVal val="#ppt_y+0.03"/>
                                          </p:val>
                                        </p:tav>
                                        <p:tav tm="100000">
                                          <p:val>
                                            <p:strVal val="#ppt_y"/>
                                          </p:val>
                                        </p:tav>
                                      </p:tavLst>
                                    </p:anim>
                                  </p:childTnLst>
                                </p:cTn>
                              </p:par>
                              <p:par>
                                <p:cTn id="105" presetID="10" presetClass="entr" presetSubtype="0" fill="hold" nodeType="withEffect">
                                  <p:stCondLst>
                                    <p:cond delay="52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600"/>
                                        <p:tgtEl>
                                          <p:spTgt spid="27"/>
                                        </p:tgtEl>
                                      </p:cBhvr>
                                    </p:animEffect>
                                    <p:anim calcmode="lin" valueType="num">
                                      <p:cBhvr additive="base">
                                        <p:cTn id="108" dur="600" fill="hold"/>
                                        <p:tgtEl>
                                          <p:spTgt spid="27"/>
                                        </p:tgtEl>
                                        <p:attrNameLst>
                                          <p:attrName>ppt_y</p:attrName>
                                        </p:attrNameLst>
                                      </p:cBhvr>
                                      <p:tavLst>
                                        <p:tav tm="0">
                                          <p:val>
                                            <p:strVal val="#ppt_y+0.03"/>
                                          </p:val>
                                        </p:tav>
                                        <p:tav tm="100000">
                                          <p:val>
                                            <p:strVal val="#ppt_y"/>
                                          </p:val>
                                        </p:tav>
                                      </p:tavLst>
                                    </p:anim>
                                  </p:childTnLst>
                                </p:cTn>
                              </p:par>
                              <p:par>
                                <p:cTn id="109" presetID="10" presetClass="entr" presetSubtype="0" fill="hold" grpId="0" nodeType="withEffect">
                                  <p:stCondLst>
                                    <p:cond delay="780"/>
                                  </p:stCondLst>
                                  <p:childTnLst>
                                    <p:set>
                                      <p:cBhvr>
                                        <p:cTn id="110" dur="1" fill="hold">
                                          <p:stCondLst>
                                            <p:cond delay="0"/>
                                          </p:stCondLst>
                                        </p:cTn>
                                        <p:tgtEl>
                                          <p:spTgt spid="28"/>
                                        </p:tgtEl>
                                        <p:attrNameLst>
                                          <p:attrName>style.visibility</p:attrName>
                                        </p:attrNameLst>
                                      </p:cBhvr>
                                      <p:to>
                                        <p:strVal val="visible"/>
                                      </p:to>
                                    </p:set>
                                    <p:animEffect transition="in" filter="fade">
                                      <p:cBhvr>
                                        <p:cTn id="111" dur="600"/>
                                        <p:tgtEl>
                                          <p:spTgt spid="28"/>
                                        </p:tgtEl>
                                      </p:cBhvr>
                                    </p:animEffect>
                                    <p:anim calcmode="lin" valueType="num">
                                      <p:cBhvr additive="base">
                                        <p:cTn id="112" dur="600" fill="hold"/>
                                        <p:tgtEl>
                                          <p:spTgt spid="28"/>
                                        </p:tgtEl>
                                        <p:attrNameLst>
                                          <p:attrName>ppt_y</p:attrName>
                                        </p:attrNameLst>
                                      </p:cBhvr>
                                      <p:tavLst>
                                        <p:tav tm="0">
                                          <p:val>
                                            <p:strVal val="#ppt_y+0.03"/>
                                          </p:val>
                                        </p:tav>
                                        <p:tav tm="100000">
                                          <p:val>
                                            <p:strVal val="#ppt_y"/>
                                          </p:val>
                                        </p:tav>
                                      </p:tavLst>
                                    </p:anim>
                                  </p:childTnLst>
                                </p:cTn>
                              </p:par>
                              <p:par>
                                <p:cTn id="113" presetID="10" presetClass="entr" presetSubtype="0" fill="hold" nodeType="withEffect">
                                  <p:stCondLst>
                                    <p:cond delay="780"/>
                                  </p:stCondLst>
                                  <p:childTnLst>
                                    <p:set>
                                      <p:cBhvr>
                                        <p:cTn id="114" dur="1" fill="hold">
                                          <p:stCondLst>
                                            <p:cond delay="0"/>
                                          </p:stCondLst>
                                        </p:cTn>
                                        <p:tgtEl>
                                          <p:spTgt spid="29"/>
                                        </p:tgtEl>
                                        <p:attrNameLst>
                                          <p:attrName>style.visibility</p:attrName>
                                        </p:attrNameLst>
                                      </p:cBhvr>
                                      <p:to>
                                        <p:strVal val="visible"/>
                                      </p:to>
                                    </p:set>
                                    <p:animEffect transition="in" filter="fade">
                                      <p:cBhvr>
                                        <p:cTn id="115" dur="600"/>
                                        <p:tgtEl>
                                          <p:spTgt spid="29"/>
                                        </p:tgtEl>
                                      </p:cBhvr>
                                    </p:animEffect>
                                    <p:anim calcmode="lin" valueType="num">
                                      <p:cBhvr additive="base">
                                        <p:cTn id="116" dur="600" fill="hold"/>
                                        <p:tgtEl>
                                          <p:spTgt spid="29"/>
                                        </p:tgtEl>
                                        <p:attrNameLst>
                                          <p:attrName>ppt_y</p:attrName>
                                        </p:attrNameLst>
                                      </p:cBhvr>
                                      <p:tavLst>
                                        <p:tav tm="0">
                                          <p:val>
                                            <p:strVal val="#ppt_y+0.03"/>
                                          </p:val>
                                        </p:tav>
                                        <p:tav tm="100000">
                                          <p:val>
                                            <p:strVal val="#ppt_y"/>
                                          </p:val>
                                        </p:tav>
                                      </p:tavLst>
                                    </p:anim>
                                  </p:childTnLst>
                                </p:cTn>
                              </p:par>
                              <p:par>
                                <p:cTn id="117" presetID="10" presetClass="entr" presetSubtype="0" fill="hold" grpId="0" nodeType="withEffect">
                                  <p:stCondLst>
                                    <p:cond delay="780"/>
                                  </p:stCondLst>
                                  <p:childTnLst>
                                    <p:set>
                                      <p:cBhvr>
                                        <p:cTn id="118" dur="1" fill="hold">
                                          <p:stCondLst>
                                            <p:cond delay="0"/>
                                          </p:stCondLst>
                                        </p:cTn>
                                        <p:tgtEl>
                                          <p:spTgt spid="30"/>
                                        </p:tgtEl>
                                        <p:attrNameLst>
                                          <p:attrName>style.visibility</p:attrName>
                                        </p:attrNameLst>
                                      </p:cBhvr>
                                      <p:to>
                                        <p:strVal val="visible"/>
                                      </p:to>
                                    </p:set>
                                    <p:animEffect transition="in" filter="fade">
                                      <p:cBhvr>
                                        <p:cTn id="119" dur="600"/>
                                        <p:tgtEl>
                                          <p:spTgt spid="30"/>
                                        </p:tgtEl>
                                      </p:cBhvr>
                                    </p:animEffect>
                                    <p:anim calcmode="lin" valueType="num">
                                      <p:cBhvr additive="base">
                                        <p:cTn id="120" dur="600" fill="hold"/>
                                        <p:tgtEl>
                                          <p:spTgt spid="30"/>
                                        </p:tgtEl>
                                        <p:attrNameLst>
                                          <p:attrName>ppt_y</p:attrName>
                                        </p:attrNameLst>
                                      </p:cBhvr>
                                      <p:tavLst>
                                        <p:tav tm="0">
                                          <p:val>
                                            <p:strVal val="#ppt_y+0.03"/>
                                          </p:val>
                                        </p:tav>
                                        <p:tav tm="100000">
                                          <p:val>
                                            <p:strVal val="#ppt_y"/>
                                          </p:val>
                                        </p:tav>
                                      </p:tavLst>
                                    </p:anim>
                                  </p:childTnLst>
                                </p:cTn>
                              </p:par>
                              <p:par>
                                <p:cTn id="121" presetID="10" presetClass="entr" presetSubtype="0" fill="hold" nodeType="withEffect">
                                  <p:stCondLst>
                                    <p:cond delay="780"/>
                                  </p:stCondLst>
                                  <p:childTnLst>
                                    <p:set>
                                      <p:cBhvr>
                                        <p:cTn id="122" dur="1" fill="hold">
                                          <p:stCondLst>
                                            <p:cond delay="0"/>
                                          </p:stCondLst>
                                        </p:cTn>
                                        <p:tgtEl>
                                          <p:spTgt spid="31"/>
                                        </p:tgtEl>
                                        <p:attrNameLst>
                                          <p:attrName>style.visibility</p:attrName>
                                        </p:attrNameLst>
                                      </p:cBhvr>
                                      <p:to>
                                        <p:strVal val="visible"/>
                                      </p:to>
                                    </p:set>
                                    <p:animEffect transition="in" filter="fade">
                                      <p:cBhvr>
                                        <p:cTn id="123" dur="600"/>
                                        <p:tgtEl>
                                          <p:spTgt spid="31"/>
                                        </p:tgtEl>
                                      </p:cBhvr>
                                    </p:animEffect>
                                    <p:anim calcmode="lin" valueType="num">
                                      <p:cBhvr additive="base">
                                        <p:cTn id="124" dur="600" fill="hold"/>
                                        <p:tgtEl>
                                          <p:spTgt spid="31"/>
                                        </p:tgtEl>
                                        <p:attrNameLst>
                                          <p:attrName>ppt_y</p:attrName>
                                        </p:attrNameLst>
                                      </p:cBhvr>
                                      <p:tavLst>
                                        <p:tav tm="0">
                                          <p:val>
                                            <p:strVal val="#ppt_y+0.03"/>
                                          </p:val>
                                        </p:tav>
                                        <p:tav tm="100000">
                                          <p:val>
                                            <p:strVal val="#ppt_y"/>
                                          </p:val>
                                        </p:tav>
                                      </p:tavLst>
                                    </p:anim>
                                  </p:childTnLst>
                                </p:cTn>
                              </p:par>
                              <p:par>
                                <p:cTn id="125" presetID="10" presetClass="entr" presetSubtype="0" fill="hold" grpId="0" nodeType="withEffect">
                                  <p:stCondLst>
                                    <p:cond delay="780"/>
                                  </p:stCondLst>
                                  <p:childTnLst>
                                    <p:set>
                                      <p:cBhvr>
                                        <p:cTn id="126" dur="1" fill="hold">
                                          <p:stCondLst>
                                            <p:cond delay="0"/>
                                          </p:stCondLst>
                                        </p:cTn>
                                        <p:tgtEl>
                                          <p:spTgt spid="32"/>
                                        </p:tgtEl>
                                        <p:attrNameLst>
                                          <p:attrName>style.visibility</p:attrName>
                                        </p:attrNameLst>
                                      </p:cBhvr>
                                      <p:to>
                                        <p:strVal val="visible"/>
                                      </p:to>
                                    </p:set>
                                    <p:animEffect transition="in" filter="fade">
                                      <p:cBhvr>
                                        <p:cTn id="127" dur="600"/>
                                        <p:tgtEl>
                                          <p:spTgt spid="32"/>
                                        </p:tgtEl>
                                      </p:cBhvr>
                                    </p:animEffect>
                                    <p:anim calcmode="lin" valueType="num">
                                      <p:cBhvr additive="base">
                                        <p:cTn id="128" dur="600" fill="hold"/>
                                        <p:tgtEl>
                                          <p:spTgt spid="32"/>
                                        </p:tgtEl>
                                        <p:attrNameLst>
                                          <p:attrName>ppt_y</p:attrName>
                                        </p:attrNameLst>
                                      </p:cBhvr>
                                      <p:tavLst>
                                        <p:tav tm="0">
                                          <p:val>
                                            <p:strVal val="#ppt_y+0.03"/>
                                          </p:val>
                                        </p:tav>
                                        <p:tav tm="100000">
                                          <p:val>
                                            <p:strVal val="#ppt_y"/>
                                          </p:val>
                                        </p:tav>
                                      </p:tavLst>
                                    </p:anim>
                                  </p:childTnLst>
                                </p:cTn>
                              </p:par>
                              <p:par>
                                <p:cTn id="129" presetID="10" presetClass="entr" presetSubtype="0" fill="hold" nodeType="withEffect">
                                  <p:stCondLst>
                                    <p:cond delay="780"/>
                                  </p:stCondLst>
                                  <p:childTnLst>
                                    <p:set>
                                      <p:cBhvr>
                                        <p:cTn id="130" dur="1" fill="hold">
                                          <p:stCondLst>
                                            <p:cond delay="0"/>
                                          </p:stCondLst>
                                        </p:cTn>
                                        <p:tgtEl>
                                          <p:spTgt spid="33"/>
                                        </p:tgtEl>
                                        <p:attrNameLst>
                                          <p:attrName>style.visibility</p:attrName>
                                        </p:attrNameLst>
                                      </p:cBhvr>
                                      <p:to>
                                        <p:strVal val="visible"/>
                                      </p:to>
                                    </p:set>
                                    <p:animEffect transition="in" filter="fade">
                                      <p:cBhvr>
                                        <p:cTn id="131" dur="600"/>
                                        <p:tgtEl>
                                          <p:spTgt spid="33"/>
                                        </p:tgtEl>
                                      </p:cBhvr>
                                    </p:animEffect>
                                    <p:anim calcmode="lin" valueType="num">
                                      <p:cBhvr additive="base">
                                        <p:cTn id="132" dur="600" fill="hold"/>
                                        <p:tgtEl>
                                          <p:spTgt spid="33"/>
                                        </p:tgtEl>
                                        <p:attrNameLst>
                                          <p:attrName>ppt_y</p:attrName>
                                        </p:attrNameLst>
                                      </p:cBhvr>
                                      <p:tavLst>
                                        <p:tav tm="0">
                                          <p:val>
                                            <p:strVal val="#ppt_y+0.03"/>
                                          </p:val>
                                        </p:tav>
                                        <p:tav tm="100000">
                                          <p:val>
                                            <p:strVal val="#ppt_y"/>
                                          </p:val>
                                        </p:tav>
                                      </p:tavLst>
                                    </p:anim>
                                  </p:childTnLst>
                                </p:cTn>
                              </p:par>
                              <p:par>
                                <p:cTn id="133" presetID="10" presetClass="entr" presetSubtype="0" fill="hold" grpId="0" nodeType="withEffect">
                                  <p:stCondLst>
                                    <p:cond delay="780"/>
                                  </p:stCondLst>
                                  <p:childTnLst>
                                    <p:set>
                                      <p:cBhvr>
                                        <p:cTn id="134" dur="1" fill="hold">
                                          <p:stCondLst>
                                            <p:cond delay="0"/>
                                          </p:stCondLst>
                                        </p:cTn>
                                        <p:tgtEl>
                                          <p:spTgt spid="34"/>
                                        </p:tgtEl>
                                        <p:attrNameLst>
                                          <p:attrName>style.visibility</p:attrName>
                                        </p:attrNameLst>
                                      </p:cBhvr>
                                      <p:to>
                                        <p:strVal val="visible"/>
                                      </p:to>
                                    </p:set>
                                    <p:animEffect transition="in" filter="fade">
                                      <p:cBhvr>
                                        <p:cTn id="135" dur="600"/>
                                        <p:tgtEl>
                                          <p:spTgt spid="34"/>
                                        </p:tgtEl>
                                      </p:cBhvr>
                                    </p:animEffect>
                                    <p:anim calcmode="lin" valueType="num">
                                      <p:cBhvr additive="base">
                                        <p:cTn id="136" dur="600" fill="hold"/>
                                        <p:tgtEl>
                                          <p:spTgt spid="34"/>
                                        </p:tgtEl>
                                        <p:attrNameLst>
                                          <p:attrName>ppt_y</p:attrName>
                                        </p:attrNameLst>
                                      </p:cBhvr>
                                      <p:tavLst>
                                        <p:tav tm="0">
                                          <p:val>
                                            <p:strVal val="#ppt_y+0.03"/>
                                          </p:val>
                                        </p:tav>
                                        <p:tav tm="100000">
                                          <p:val>
                                            <p:strVal val="#ppt_y"/>
                                          </p:val>
                                        </p:tav>
                                      </p:tavLst>
                                    </p:anim>
                                  </p:childTnLst>
                                </p:cTn>
                              </p:par>
                              <p:par>
                                <p:cTn id="137" presetID="10" presetClass="entr" presetSubtype="0" fill="hold" nodeType="withEffect">
                                  <p:stCondLst>
                                    <p:cond delay="780"/>
                                  </p:stCondLst>
                                  <p:childTnLst>
                                    <p:set>
                                      <p:cBhvr>
                                        <p:cTn id="138" dur="1" fill="hold">
                                          <p:stCondLst>
                                            <p:cond delay="0"/>
                                          </p:stCondLst>
                                        </p:cTn>
                                        <p:tgtEl>
                                          <p:spTgt spid="35"/>
                                        </p:tgtEl>
                                        <p:attrNameLst>
                                          <p:attrName>style.visibility</p:attrName>
                                        </p:attrNameLst>
                                      </p:cBhvr>
                                      <p:to>
                                        <p:strVal val="visible"/>
                                      </p:to>
                                    </p:set>
                                    <p:animEffect transition="in" filter="fade">
                                      <p:cBhvr>
                                        <p:cTn id="139" dur="600"/>
                                        <p:tgtEl>
                                          <p:spTgt spid="35"/>
                                        </p:tgtEl>
                                      </p:cBhvr>
                                    </p:animEffect>
                                    <p:anim calcmode="lin" valueType="num">
                                      <p:cBhvr additive="base">
                                        <p:cTn id="140" dur="600" fill="hold"/>
                                        <p:tgtEl>
                                          <p:spTgt spid="35"/>
                                        </p:tgtEl>
                                        <p:attrNameLst>
                                          <p:attrName>ppt_y</p:attrName>
                                        </p:attrNameLst>
                                      </p:cBhvr>
                                      <p:tavLst>
                                        <p:tav tm="0">
                                          <p:val>
                                            <p:strVal val="#ppt_y+0.03"/>
                                          </p:val>
                                        </p:tav>
                                        <p:tav tm="100000">
                                          <p:val>
                                            <p:strVal val="#ppt_y"/>
                                          </p:val>
                                        </p:tav>
                                      </p:tavLst>
                                    </p:anim>
                                  </p:childTnLst>
                                </p:cTn>
                              </p:par>
                              <p:par>
                                <p:cTn id="141" presetID="10" presetClass="entr" presetSubtype="0" fill="hold" grpId="0" nodeType="withEffect">
                                  <p:stCondLst>
                                    <p:cond delay="780"/>
                                  </p:stCondLst>
                                  <p:childTnLst>
                                    <p:set>
                                      <p:cBhvr>
                                        <p:cTn id="142" dur="1" fill="hold">
                                          <p:stCondLst>
                                            <p:cond delay="0"/>
                                          </p:stCondLst>
                                        </p:cTn>
                                        <p:tgtEl>
                                          <p:spTgt spid="36"/>
                                        </p:tgtEl>
                                        <p:attrNameLst>
                                          <p:attrName>style.visibility</p:attrName>
                                        </p:attrNameLst>
                                      </p:cBhvr>
                                      <p:to>
                                        <p:strVal val="visible"/>
                                      </p:to>
                                    </p:set>
                                    <p:animEffect transition="in" filter="fade">
                                      <p:cBhvr>
                                        <p:cTn id="143" dur="600"/>
                                        <p:tgtEl>
                                          <p:spTgt spid="36"/>
                                        </p:tgtEl>
                                      </p:cBhvr>
                                    </p:animEffect>
                                    <p:anim calcmode="lin" valueType="num">
                                      <p:cBhvr additive="base">
                                        <p:cTn id="144" dur="600" fill="hold"/>
                                        <p:tgtEl>
                                          <p:spTgt spid="36"/>
                                        </p:tgtEl>
                                        <p:attrNameLst>
                                          <p:attrName>ppt_y</p:attrName>
                                        </p:attrNameLst>
                                      </p:cBhvr>
                                      <p:tavLst>
                                        <p:tav tm="0">
                                          <p:val>
                                            <p:strVal val="#ppt_y+0.03"/>
                                          </p:val>
                                        </p:tav>
                                        <p:tav tm="100000">
                                          <p:val>
                                            <p:strVal val="#ppt_y"/>
                                          </p:val>
                                        </p:tav>
                                      </p:tavLst>
                                    </p:anim>
                                  </p:childTnLst>
                                </p:cTn>
                              </p:par>
                              <p:par>
                                <p:cTn id="145" presetID="10" presetClass="entr" presetSubtype="0" fill="hold" nodeType="withEffect">
                                  <p:stCondLst>
                                    <p:cond delay="780"/>
                                  </p:stCondLst>
                                  <p:childTnLst>
                                    <p:set>
                                      <p:cBhvr>
                                        <p:cTn id="146" dur="1" fill="hold">
                                          <p:stCondLst>
                                            <p:cond delay="0"/>
                                          </p:stCondLst>
                                        </p:cTn>
                                        <p:tgtEl>
                                          <p:spTgt spid="37"/>
                                        </p:tgtEl>
                                        <p:attrNameLst>
                                          <p:attrName>style.visibility</p:attrName>
                                        </p:attrNameLst>
                                      </p:cBhvr>
                                      <p:to>
                                        <p:strVal val="visible"/>
                                      </p:to>
                                    </p:set>
                                    <p:animEffect transition="in" filter="fade">
                                      <p:cBhvr>
                                        <p:cTn id="147" dur="600"/>
                                        <p:tgtEl>
                                          <p:spTgt spid="37"/>
                                        </p:tgtEl>
                                      </p:cBhvr>
                                    </p:animEffect>
                                    <p:anim calcmode="lin" valueType="num">
                                      <p:cBhvr additive="base">
                                        <p:cTn id="148" dur="600" fill="hold"/>
                                        <p:tgtEl>
                                          <p:spTgt spid="37"/>
                                        </p:tgtEl>
                                        <p:attrNameLst>
                                          <p:attrName>ppt_y</p:attrName>
                                        </p:attrNameLst>
                                      </p:cBhvr>
                                      <p:tavLst>
                                        <p:tav tm="0">
                                          <p:val>
                                            <p:strVal val="#ppt_y+0.03"/>
                                          </p:val>
                                        </p:tav>
                                        <p:tav tm="100000">
                                          <p:val>
                                            <p:strVal val="#ppt_y"/>
                                          </p:val>
                                        </p:tav>
                                      </p:tavLst>
                                    </p:anim>
                                  </p:childTnLst>
                                </p:cTn>
                              </p:par>
                              <p:par>
                                <p:cTn id="149" presetID="10" presetClass="entr" presetSubtype="0" fill="hold" grpId="0" nodeType="withEffect">
                                  <p:stCondLst>
                                    <p:cond delay="780"/>
                                  </p:stCondLst>
                                  <p:childTnLst>
                                    <p:set>
                                      <p:cBhvr>
                                        <p:cTn id="150" dur="1" fill="hold">
                                          <p:stCondLst>
                                            <p:cond delay="0"/>
                                          </p:stCondLst>
                                        </p:cTn>
                                        <p:tgtEl>
                                          <p:spTgt spid="38"/>
                                        </p:tgtEl>
                                        <p:attrNameLst>
                                          <p:attrName>style.visibility</p:attrName>
                                        </p:attrNameLst>
                                      </p:cBhvr>
                                      <p:to>
                                        <p:strVal val="visible"/>
                                      </p:to>
                                    </p:set>
                                    <p:animEffect transition="in" filter="fade">
                                      <p:cBhvr>
                                        <p:cTn id="151" dur="600"/>
                                        <p:tgtEl>
                                          <p:spTgt spid="38"/>
                                        </p:tgtEl>
                                      </p:cBhvr>
                                    </p:animEffect>
                                    <p:anim calcmode="lin" valueType="num">
                                      <p:cBhvr additive="base">
                                        <p:cTn id="152" dur="600" fill="hold"/>
                                        <p:tgtEl>
                                          <p:spTgt spid="38"/>
                                        </p:tgtEl>
                                        <p:attrNameLst>
                                          <p:attrName>ppt_y</p:attrName>
                                        </p:attrNameLst>
                                      </p:cBhvr>
                                      <p:tavLst>
                                        <p:tav tm="0">
                                          <p:val>
                                            <p:strVal val="#ppt_y+0.03"/>
                                          </p:val>
                                        </p:tav>
                                        <p:tav tm="100000">
                                          <p:val>
                                            <p:strVal val="#ppt_y"/>
                                          </p:val>
                                        </p:tav>
                                      </p:tavLst>
                                    </p:anim>
                                  </p:childTnLst>
                                </p:cTn>
                              </p:par>
                              <p:par>
                                <p:cTn id="153" presetID="10" presetClass="entr" presetSubtype="0" fill="hold" nodeType="withEffect">
                                  <p:stCondLst>
                                    <p:cond delay="780"/>
                                  </p:stCondLst>
                                  <p:childTnLst>
                                    <p:set>
                                      <p:cBhvr>
                                        <p:cTn id="154" dur="1" fill="hold">
                                          <p:stCondLst>
                                            <p:cond delay="0"/>
                                          </p:stCondLst>
                                        </p:cTn>
                                        <p:tgtEl>
                                          <p:spTgt spid="39"/>
                                        </p:tgtEl>
                                        <p:attrNameLst>
                                          <p:attrName>style.visibility</p:attrName>
                                        </p:attrNameLst>
                                      </p:cBhvr>
                                      <p:to>
                                        <p:strVal val="visible"/>
                                      </p:to>
                                    </p:set>
                                    <p:animEffect transition="in" filter="fade">
                                      <p:cBhvr>
                                        <p:cTn id="155" dur="600"/>
                                        <p:tgtEl>
                                          <p:spTgt spid="39"/>
                                        </p:tgtEl>
                                      </p:cBhvr>
                                    </p:animEffect>
                                    <p:anim calcmode="lin" valueType="num">
                                      <p:cBhvr additive="base">
                                        <p:cTn id="156" dur="600" fill="hold"/>
                                        <p:tgtEl>
                                          <p:spTgt spid="39"/>
                                        </p:tgtEl>
                                        <p:attrNameLst>
                                          <p:attrName>ppt_y</p:attrName>
                                        </p:attrNameLst>
                                      </p:cBhvr>
                                      <p:tavLst>
                                        <p:tav tm="0">
                                          <p:val>
                                            <p:strVal val="#ppt_y+0.03"/>
                                          </p:val>
                                        </p:tav>
                                        <p:tav tm="100000">
                                          <p:val>
                                            <p:strVal val="#ppt_y"/>
                                          </p:val>
                                        </p:tav>
                                      </p:tavLst>
                                    </p:anim>
                                  </p:childTnLst>
                                </p:cTn>
                              </p:par>
                              <p:par>
                                <p:cTn id="157" presetID="10" presetClass="entr" presetSubtype="0" fill="hold" grpId="0" nodeType="withEffect">
                                  <p:stCondLst>
                                    <p:cond delay="1040"/>
                                  </p:stCondLst>
                                  <p:childTnLst>
                                    <p:set>
                                      <p:cBhvr>
                                        <p:cTn id="158" dur="1" fill="hold">
                                          <p:stCondLst>
                                            <p:cond delay="0"/>
                                          </p:stCondLst>
                                        </p:cTn>
                                        <p:tgtEl>
                                          <p:spTgt spid="40"/>
                                        </p:tgtEl>
                                        <p:attrNameLst>
                                          <p:attrName>style.visibility</p:attrName>
                                        </p:attrNameLst>
                                      </p:cBhvr>
                                      <p:to>
                                        <p:strVal val="visible"/>
                                      </p:to>
                                    </p:set>
                                    <p:animEffect transition="in" filter="fade">
                                      <p:cBhvr>
                                        <p:cTn id="159" dur="600"/>
                                        <p:tgtEl>
                                          <p:spTgt spid="40"/>
                                        </p:tgtEl>
                                      </p:cBhvr>
                                    </p:animEffect>
                                    <p:anim calcmode="lin" valueType="num">
                                      <p:cBhvr additive="base">
                                        <p:cTn id="160" dur="600" fill="hold"/>
                                        <p:tgtEl>
                                          <p:spTgt spid="40"/>
                                        </p:tgtEl>
                                        <p:attrNameLst>
                                          <p:attrName>ppt_y</p:attrName>
                                        </p:attrNameLst>
                                      </p:cBhvr>
                                      <p:tavLst>
                                        <p:tav tm="0">
                                          <p:val>
                                            <p:strVal val="#ppt_y+0.03"/>
                                          </p:val>
                                        </p:tav>
                                        <p:tav tm="100000">
                                          <p:val>
                                            <p:strVal val="#ppt_y"/>
                                          </p:val>
                                        </p:tav>
                                      </p:tavLst>
                                    </p:anim>
                                  </p:childTnLst>
                                </p:cTn>
                              </p:par>
                              <p:par>
                                <p:cTn id="161" presetID="10" presetClass="entr" presetSubtype="0" fill="hold" nodeType="withEffect">
                                  <p:stCondLst>
                                    <p:cond delay="1040"/>
                                  </p:stCondLst>
                                  <p:childTnLst>
                                    <p:set>
                                      <p:cBhvr>
                                        <p:cTn id="162" dur="1" fill="hold">
                                          <p:stCondLst>
                                            <p:cond delay="0"/>
                                          </p:stCondLst>
                                        </p:cTn>
                                        <p:tgtEl>
                                          <p:spTgt spid="41"/>
                                        </p:tgtEl>
                                        <p:attrNameLst>
                                          <p:attrName>style.visibility</p:attrName>
                                        </p:attrNameLst>
                                      </p:cBhvr>
                                      <p:to>
                                        <p:strVal val="visible"/>
                                      </p:to>
                                    </p:set>
                                    <p:animEffect transition="in" filter="fade">
                                      <p:cBhvr>
                                        <p:cTn id="163" dur="600"/>
                                        <p:tgtEl>
                                          <p:spTgt spid="41"/>
                                        </p:tgtEl>
                                      </p:cBhvr>
                                    </p:animEffect>
                                    <p:anim calcmode="lin" valueType="num">
                                      <p:cBhvr additive="base">
                                        <p:cTn id="164" dur="600" fill="hold"/>
                                        <p:tgtEl>
                                          <p:spTgt spid="41"/>
                                        </p:tgtEl>
                                        <p:attrNameLst>
                                          <p:attrName>ppt_y</p:attrName>
                                        </p:attrNameLst>
                                      </p:cBhvr>
                                      <p:tavLst>
                                        <p:tav tm="0">
                                          <p:val>
                                            <p:strVal val="#ppt_y+0.03"/>
                                          </p:val>
                                        </p:tav>
                                        <p:tav tm="100000">
                                          <p:val>
                                            <p:strVal val="#ppt_y"/>
                                          </p:val>
                                        </p:tav>
                                      </p:tavLst>
                                    </p:anim>
                                  </p:childTnLst>
                                </p:cTn>
                              </p:par>
                              <p:par>
                                <p:cTn id="165" presetID="10" presetClass="entr" presetSubtype="0" fill="hold" grpId="0" nodeType="withEffect">
                                  <p:stCondLst>
                                    <p:cond delay="1040"/>
                                  </p:stCondLst>
                                  <p:childTnLst>
                                    <p:set>
                                      <p:cBhvr>
                                        <p:cTn id="166" dur="1" fill="hold">
                                          <p:stCondLst>
                                            <p:cond delay="0"/>
                                          </p:stCondLst>
                                        </p:cTn>
                                        <p:tgtEl>
                                          <p:spTgt spid="42"/>
                                        </p:tgtEl>
                                        <p:attrNameLst>
                                          <p:attrName>style.visibility</p:attrName>
                                        </p:attrNameLst>
                                      </p:cBhvr>
                                      <p:to>
                                        <p:strVal val="visible"/>
                                      </p:to>
                                    </p:set>
                                    <p:animEffect transition="in" filter="fade">
                                      <p:cBhvr>
                                        <p:cTn id="167" dur="600"/>
                                        <p:tgtEl>
                                          <p:spTgt spid="42"/>
                                        </p:tgtEl>
                                      </p:cBhvr>
                                    </p:animEffect>
                                    <p:anim calcmode="lin" valueType="num">
                                      <p:cBhvr additive="base">
                                        <p:cTn id="168" dur="600" fill="hold"/>
                                        <p:tgtEl>
                                          <p:spTgt spid="42"/>
                                        </p:tgtEl>
                                        <p:attrNameLst>
                                          <p:attrName>ppt_y</p:attrName>
                                        </p:attrNameLst>
                                      </p:cBhvr>
                                      <p:tavLst>
                                        <p:tav tm="0">
                                          <p:val>
                                            <p:strVal val="#ppt_y+0.03"/>
                                          </p:val>
                                        </p:tav>
                                        <p:tav tm="100000">
                                          <p:val>
                                            <p:strVal val="#ppt_y"/>
                                          </p:val>
                                        </p:tav>
                                      </p:tavLst>
                                    </p:anim>
                                  </p:childTnLst>
                                </p:cTn>
                              </p:par>
                              <p:par>
                                <p:cTn id="169" presetID="10" presetClass="entr" presetSubtype="0" fill="hold" nodeType="withEffect">
                                  <p:stCondLst>
                                    <p:cond delay="1040"/>
                                  </p:stCondLst>
                                  <p:childTnLst>
                                    <p:set>
                                      <p:cBhvr>
                                        <p:cTn id="170" dur="1" fill="hold">
                                          <p:stCondLst>
                                            <p:cond delay="0"/>
                                          </p:stCondLst>
                                        </p:cTn>
                                        <p:tgtEl>
                                          <p:spTgt spid="43"/>
                                        </p:tgtEl>
                                        <p:attrNameLst>
                                          <p:attrName>style.visibility</p:attrName>
                                        </p:attrNameLst>
                                      </p:cBhvr>
                                      <p:to>
                                        <p:strVal val="visible"/>
                                      </p:to>
                                    </p:set>
                                    <p:animEffect transition="in" filter="fade">
                                      <p:cBhvr>
                                        <p:cTn id="171" dur="600"/>
                                        <p:tgtEl>
                                          <p:spTgt spid="43"/>
                                        </p:tgtEl>
                                      </p:cBhvr>
                                    </p:animEffect>
                                    <p:anim calcmode="lin" valueType="num">
                                      <p:cBhvr additive="base">
                                        <p:cTn id="172" dur="600" fill="hold"/>
                                        <p:tgtEl>
                                          <p:spTgt spid="43"/>
                                        </p:tgtEl>
                                        <p:attrNameLst>
                                          <p:attrName>ppt_y</p:attrName>
                                        </p:attrNameLst>
                                      </p:cBhvr>
                                      <p:tavLst>
                                        <p:tav tm="0">
                                          <p:val>
                                            <p:strVal val="#ppt_y+0.03"/>
                                          </p:val>
                                        </p:tav>
                                        <p:tav tm="100000">
                                          <p:val>
                                            <p:strVal val="#ppt_y"/>
                                          </p:val>
                                        </p:tav>
                                      </p:tavLst>
                                    </p:anim>
                                  </p:childTnLst>
                                </p:cTn>
                              </p:par>
                              <p:par>
                                <p:cTn id="173" presetID="10" presetClass="entr" presetSubtype="0" fill="hold" grpId="0" nodeType="withEffect">
                                  <p:stCondLst>
                                    <p:cond delay="1040"/>
                                  </p:stCondLst>
                                  <p:childTnLst>
                                    <p:set>
                                      <p:cBhvr>
                                        <p:cTn id="174" dur="1" fill="hold">
                                          <p:stCondLst>
                                            <p:cond delay="0"/>
                                          </p:stCondLst>
                                        </p:cTn>
                                        <p:tgtEl>
                                          <p:spTgt spid="44"/>
                                        </p:tgtEl>
                                        <p:attrNameLst>
                                          <p:attrName>style.visibility</p:attrName>
                                        </p:attrNameLst>
                                      </p:cBhvr>
                                      <p:to>
                                        <p:strVal val="visible"/>
                                      </p:to>
                                    </p:set>
                                    <p:animEffect transition="in" filter="fade">
                                      <p:cBhvr>
                                        <p:cTn id="175" dur="600"/>
                                        <p:tgtEl>
                                          <p:spTgt spid="44"/>
                                        </p:tgtEl>
                                      </p:cBhvr>
                                    </p:animEffect>
                                    <p:anim calcmode="lin" valueType="num">
                                      <p:cBhvr additive="base">
                                        <p:cTn id="176" dur="600" fill="hold"/>
                                        <p:tgtEl>
                                          <p:spTgt spid="44"/>
                                        </p:tgtEl>
                                        <p:attrNameLst>
                                          <p:attrName>ppt_y</p:attrName>
                                        </p:attrNameLst>
                                      </p:cBhvr>
                                      <p:tavLst>
                                        <p:tav tm="0">
                                          <p:val>
                                            <p:strVal val="#ppt_y+0.03"/>
                                          </p:val>
                                        </p:tav>
                                        <p:tav tm="100000">
                                          <p:val>
                                            <p:strVal val="#ppt_y"/>
                                          </p:val>
                                        </p:tav>
                                      </p:tavLst>
                                    </p:anim>
                                  </p:childTnLst>
                                </p:cTn>
                              </p:par>
                              <p:par>
                                <p:cTn id="177" presetID="10" presetClass="entr" presetSubtype="0" fill="hold" nodeType="withEffect">
                                  <p:stCondLst>
                                    <p:cond delay="1040"/>
                                  </p:stCondLst>
                                  <p:childTnLst>
                                    <p:set>
                                      <p:cBhvr>
                                        <p:cTn id="178" dur="1" fill="hold">
                                          <p:stCondLst>
                                            <p:cond delay="0"/>
                                          </p:stCondLst>
                                        </p:cTn>
                                        <p:tgtEl>
                                          <p:spTgt spid="45"/>
                                        </p:tgtEl>
                                        <p:attrNameLst>
                                          <p:attrName>style.visibility</p:attrName>
                                        </p:attrNameLst>
                                      </p:cBhvr>
                                      <p:to>
                                        <p:strVal val="visible"/>
                                      </p:to>
                                    </p:set>
                                    <p:animEffect transition="in" filter="fade">
                                      <p:cBhvr>
                                        <p:cTn id="179" dur="600"/>
                                        <p:tgtEl>
                                          <p:spTgt spid="45"/>
                                        </p:tgtEl>
                                      </p:cBhvr>
                                    </p:animEffect>
                                    <p:anim calcmode="lin" valueType="num">
                                      <p:cBhvr additive="base">
                                        <p:cTn id="180" dur="600" fill="hold"/>
                                        <p:tgtEl>
                                          <p:spTgt spid="45"/>
                                        </p:tgtEl>
                                        <p:attrNameLst>
                                          <p:attrName>ppt_y</p:attrName>
                                        </p:attrNameLst>
                                      </p:cBhvr>
                                      <p:tavLst>
                                        <p:tav tm="0">
                                          <p:val>
                                            <p:strVal val="#ppt_y+0.03"/>
                                          </p:val>
                                        </p:tav>
                                        <p:tav tm="100000">
                                          <p:val>
                                            <p:strVal val="#ppt_y"/>
                                          </p:val>
                                        </p:tav>
                                      </p:tavLst>
                                    </p:anim>
                                  </p:childTnLst>
                                </p:cTn>
                              </p:par>
                              <p:par>
                                <p:cTn id="181" presetID="10" presetClass="entr" presetSubtype="0" fill="hold" grpId="0" nodeType="withEffect">
                                  <p:stCondLst>
                                    <p:cond delay="1040"/>
                                  </p:stCondLst>
                                  <p:childTnLst>
                                    <p:set>
                                      <p:cBhvr>
                                        <p:cTn id="182" dur="1" fill="hold">
                                          <p:stCondLst>
                                            <p:cond delay="0"/>
                                          </p:stCondLst>
                                        </p:cTn>
                                        <p:tgtEl>
                                          <p:spTgt spid="46"/>
                                        </p:tgtEl>
                                        <p:attrNameLst>
                                          <p:attrName>style.visibility</p:attrName>
                                        </p:attrNameLst>
                                      </p:cBhvr>
                                      <p:to>
                                        <p:strVal val="visible"/>
                                      </p:to>
                                    </p:set>
                                    <p:animEffect transition="in" filter="fade">
                                      <p:cBhvr>
                                        <p:cTn id="183" dur="600"/>
                                        <p:tgtEl>
                                          <p:spTgt spid="46"/>
                                        </p:tgtEl>
                                      </p:cBhvr>
                                    </p:animEffect>
                                    <p:anim calcmode="lin" valueType="num">
                                      <p:cBhvr additive="base">
                                        <p:cTn id="184" dur="600" fill="hold"/>
                                        <p:tgtEl>
                                          <p:spTgt spid="46"/>
                                        </p:tgtEl>
                                        <p:attrNameLst>
                                          <p:attrName>ppt_y</p:attrName>
                                        </p:attrNameLst>
                                      </p:cBhvr>
                                      <p:tavLst>
                                        <p:tav tm="0">
                                          <p:val>
                                            <p:strVal val="#ppt_y+0.03"/>
                                          </p:val>
                                        </p:tav>
                                        <p:tav tm="100000">
                                          <p:val>
                                            <p:strVal val="#ppt_y"/>
                                          </p:val>
                                        </p:tav>
                                      </p:tavLst>
                                    </p:anim>
                                  </p:childTnLst>
                                </p:cTn>
                              </p:par>
                              <p:par>
                                <p:cTn id="185" presetID="10" presetClass="entr" presetSubtype="0" fill="hold" grpId="0" nodeType="withEffect">
                                  <p:stCondLst>
                                    <p:cond delay="1040"/>
                                  </p:stCondLst>
                                  <p:childTnLst>
                                    <p:set>
                                      <p:cBhvr>
                                        <p:cTn id="186" dur="1" fill="hold">
                                          <p:stCondLst>
                                            <p:cond delay="0"/>
                                          </p:stCondLst>
                                        </p:cTn>
                                        <p:tgtEl>
                                          <p:spTgt spid="47"/>
                                        </p:tgtEl>
                                        <p:attrNameLst>
                                          <p:attrName>style.visibility</p:attrName>
                                        </p:attrNameLst>
                                      </p:cBhvr>
                                      <p:to>
                                        <p:strVal val="visible"/>
                                      </p:to>
                                    </p:set>
                                    <p:animEffect transition="in" filter="fade">
                                      <p:cBhvr>
                                        <p:cTn id="187" dur="600"/>
                                        <p:tgtEl>
                                          <p:spTgt spid="47"/>
                                        </p:tgtEl>
                                      </p:cBhvr>
                                    </p:animEffect>
                                    <p:anim calcmode="lin" valueType="num">
                                      <p:cBhvr additive="base">
                                        <p:cTn id="188" dur="600" fill="hold"/>
                                        <p:tgtEl>
                                          <p:spTgt spid="47"/>
                                        </p:tgtEl>
                                        <p:attrNameLst>
                                          <p:attrName>ppt_y</p:attrName>
                                        </p:attrNameLst>
                                      </p:cBhvr>
                                      <p:tavLst>
                                        <p:tav tm="0">
                                          <p:val>
                                            <p:strVal val="#ppt_y+0.03"/>
                                          </p:val>
                                        </p:tav>
                                        <p:tav tm="100000">
                                          <p:val>
                                            <p:strVal val="#ppt_y"/>
                                          </p:val>
                                        </p:tav>
                                      </p:tavLst>
                                    </p:anim>
                                  </p:childTnLst>
                                </p:cTn>
                              </p:par>
                              <p:par>
                                <p:cTn id="189" presetID="10" presetClass="entr" presetSubtype="0" fill="hold" grpId="0" nodeType="withEffect">
                                  <p:stCondLst>
                                    <p:cond delay="1040"/>
                                  </p:stCondLst>
                                  <p:childTnLst>
                                    <p:set>
                                      <p:cBhvr>
                                        <p:cTn id="190" dur="1" fill="hold">
                                          <p:stCondLst>
                                            <p:cond delay="0"/>
                                          </p:stCondLst>
                                        </p:cTn>
                                        <p:tgtEl>
                                          <p:spTgt spid="48"/>
                                        </p:tgtEl>
                                        <p:attrNameLst>
                                          <p:attrName>style.visibility</p:attrName>
                                        </p:attrNameLst>
                                      </p:cBhvr>
                                      <p:to>
                                        <p:strVal val="visible"/>
                                      </p:to>
                                    </p:set>
                                    <p:animEffect transition="in" filter="fade">
                                      <p:cBhvr>
                                        <p:cTn id="191" dur="600"/>
                                        <p:tgtEl>
                                          <p:spTgt spid="48"/>
                                        </p:tgtEl>
                                      </p:cBhvr>
                                    </p:animEffect>
                                    <p:anim calcmode="lin" valueType="num">
                                      <p:cBhvr additive="base">
                                        <p:cTn id="192" dur="600" fill="hold"/>
                                        <p:tgtEl>
                                          <p:spTgt spid="48"/>
                                        </p:tgtEl>
                                        <p:attrNameLst>
                                          <p:attrName>ppt_y</p:attrName>
                                        </p:attrNameLst>
                                      </p:cBhvr>
                                      <p:tavLst>
                                        <p:tav tm="0">
                                          <p:val>
                                            <p:strVal val="#ppt_y+0.03"/>
                                          </p:val>
                                        </p:tav>
                                        <p:tav tm="100000">
                                          <p:val>
                                            <p:strVal val="#ppt_y"/>
                                          </p:val>
                                        </p:tav>
                                      </p:tavLst>
                                    </p:anim>
                                  </p:childTnLst>
                                </p:cTn>
                              </p:par>
                              <p:par>
                                <p:cTn id="193" presetID="10" presetClass="entr" presetSubtype="0" fill="hold" grpId="0" nodeType="withEffect">
                                  <p:stCondLst>
                                    <p:cond delay="1040"/>
                                  </p:stCondLst>
                                  <p:childTnLst>
                                    <p:set>
                                      <p:cBhvr>
                                        <p:cTn id="194" dur="1" fill="hold">
                                          <p:stCondLst>
                                            <p:cond delay="0"/>
                                          </p:stCondLst>
                                        </p:cTn>
                                        <p:tgtEl>
                                          <p:spTgt spid="49"/>
                                        </p:tgtEl>
                                        <p:attrNameLst>
                                          <p:attrName>style.visibility</p:attrName>
                                        </p:attrNameLst>
                                      </p:cBhvr>
                                      <p:to>
                                        <p:strVal val="visible"/>
                                      </p:to>
                                    </p:set>
                                    <p:animEffect transition="in" filter="fade">
                                      <p:cBhvr>
                                        <p:cTn id="195" dur="600"/>
                                        <p:tgtEl>
                                          <p:spTgt spid="49"/>
                                        </p:tgtEl>
                                      </p:cBhvr>
                                    </p:animEffect>
                                    <p:anim calcmode="lin" valueType="num">
                                      <p:cBhvr additive="base">
                                        <p:cTn id="196" dur="600" fill="hold"/>
                                        <p:tgtEl>
                                          <p:spTgt spid="49"/>
                                        </p:tgtEl>
                                        <p:attrNameLst>
                                          <p:attrName>ppt_y</p:attrName>
                                        </p:attrNameLst>
                                      </p:cBhvr>
                                      <p:tavLst>
                                        <p:tav tm="0">
                                          <p:val>
                                            <p:strVal val="#ppt_y+0.03"/>
                                          </p:val>
                                        </p:tav>
                                        <p:tav tm="100000">
                                          <p:val>
                                            <p:strVal val="#ppt_y"/>
                                          </p:val>
                                        </p:tav>
                                      </p:tavLst>
                                    </p:anim>
                                  </p:childTnLst>
                                </p:cTn>
                              </p:par>
                              <p:par>
                                <p:cTn id="197" presetID="10" presetClass="entr" presetSubtype="0" fill="hold" grpId="0" nodeType="withEffect">
                                  <p:stCondLst>
                                    <p:cond delay="1040"/>
                                  </p:stCondLst>
                                  <p:childTnLst>
                                    <p:set>
                                      <p:cBhvr>
                                        <p:cTn id="198" dur="1" fill="hold">
                                          <p:stCondLst>
                                            <p:cond delay="0"/>
                                          </p:stCondLst>
                                        </p:cTn>
                                        <p:tgtEl>
                                          <p:spTgt spid="50"/>
                                        </p:tgtEl>
                                        <p:attrNameLst>
                                          <p:attrName>style.visibility</p:attrName>
                                        </p:attrNameLst>
                                      </p:cBhvr>
                                      <p:to>
                                        <p:strVal val="visible"/>
                                      </p:to>
                                    </p:set>
                                    <p:animEffect transition="in" filter="fade">
                                      <p:cBhvr>
                                        <p:cTn id="199" dur="600"/>
                                        <p:tgtEl>
                                          <p:spTgt spid="50"/>
                                        </p:tgtEl>
                                      </p:cBhvr>
                                    </p:animEffect>
                                    <p:anim calcmode="lin" valueType="num">
                                      <p:cBhvr additive="base">
                                        <p:cTn id="200" dur="600" fill="hold"/>
                                        <p:tgtEl>
                                          <p:spTgt spid="50"/>
                                        </p:tgtEl>
                                        <p:attrNameLst>
                                          <p:attrName>ppt_y</p:attrName>
                                        </p:attrNameLst>
                                      </p:cBhvr>
                                      <p:tavLst>
                                        <p:tav tm="0">
                                          <p:val>
                                            <p:strVal val="#ppt_y+0.03"/>
                                          </p:val>
                                        </p:tav>
                                        <p:tav tm="100000">
                                          <p:val>
                                            <p:strVal val="#ppt_y"/>
                                          </p:val>
                                        </p:tav>
                                      </p:tavLst>
                                    </p:anim>
                                  </p:childTnLst>
                                </p:cTn>
                              </p:par>
                              <p:par>
                                <p:cTn id="201" presetID="10" presetClass="entr" presetSubtype="0" fill="hold" grpId="0" nodeType="withEffect">
                                  <p:stCondLst>
                                    <p:cond delay="1040"/>
                                  </p:stCondLst>
                                  <p:childTnLst>
                                    <p:set>
                                      <p:cBhvr>
                                        <p:cTn id="202" dur="1" fill="hold">
                                          <p:stCondLst>
                                            <p:cond delay="0"/>
                                          </p:stCondLst>
                                        </p:cTn>
                                        <p:tgtEl>
                                          <p:spTgt spid="51"/>
                                        </p:tgtEl>
                                        <p:attrNameLst>
                                          <p:attrName>style.visibility</p:attrName>
                                        </p:attrNameLst>
                                      </p:cBhvr>
                                      <p:to>
                                        <p:strVal val="visible"/>
                                      </p:to>
                                    </p:set>
                                    <p:animEffect transition="in" filter="fade">
                                      <p:cBhvr>
                                        <p:cTn id="203" dur="600"/>
                                        <p:tgtEl>
                                          <p:spTgt spid="51"/>
                                        </p:tgtEl>
                                      </p:cBhvr>
                                    </p:animEffect>
                                    <p:anim calcmode="lin" valueType="num">
                                      <p:cBhvr additive="base">
                                        <p:cTn id="204" dur="600" fill="hold"/>
                                        <p:tgtEl>
                                          <p:spTgt spid="51"/>
                                        </p:tgtEl>
                                        <p:attrNameLst>
                                          <p:attrName>ppt_y</p:attrName>
                                        </p:attrNameLst>
                                      </p:cBhvr>
                                      <p:tavLst>
                                        <p:tav tm="0">
                                          <p:val>
                                            <p:strVal val="#ppt_y+0.03"/>
                                          </p:val>
                                        </p:tav>
                                        <p:tav tm="100000">
                                          <p:val>
                                            <p:strVal val="#ppt_y"/>
                                          </p:val>
                                        </p:tav>
                                      </p:tavLst>
                                    </p:anim>
                                  </p:childTnLst>
                                </p:cTn>
                              </p:par>
                              <p:par>
                                <p:cTn id="205" presetID="10" presetClass="entr" presetSubtype="0" fill="hold" grpId="0" nodeType="withEffect">
                                  <p:stCondLst>
                                    <p:cond delay="1300"/>
                                  </p:stCondLst>
                                  <p:childTnLst>
                                    <p:set>
                                      <p:cBhvr>
                                        <p:cTn id="206" dur="1" fill="hold">
                                          <p:stCondLst>
                                            <p:cond delay="0"/>
                                          </p:stCondLst>
                                        </p:cTn>
                                        <p:tgtEl>
                                          <p:spTgt spid="52"/>
                                        </p:tgtEl>
                                        <p:attrNameLst>
                                          <p:attrName>style.visibility</p:attrName>
                                        </p:attrNameLst>
                                      </p:cBhvr>
                                      <p:to>
                                        <p:strVal val="visible"/>
                                      </p:to>
                                    </p:set>
                                    <p:animEffect transition="in" filter="fade">
                                      <p:cBhvr>
                                        <p:cTn id="207" dur="600"/>
                                        <p:tgtEl>
                                          <p:spTgt spid="52"/>
                                        </p:tgtEl>
                                      </p:cBhvr>
                                    </p:animEffect>
                                    <p:anim calcmode="lin" valueType="num">
                                      <p:cBhvr additive="base">
                                        <p:cTn id="208" dur="600" fill="hold"/>
                                        <p:tgtEl>
                                          <p:spTgt spid="52"/>
                                        </p:tgtEl>
                                        <p:attrNameLst>
                                          <p:attrName>ppt_y</p:attrName>
                                        </p:attrNameLst>
                                      </p:cBhvr>
                                      <p:tavLst>
                                        <p:tav tm="0">
                                          <p:val>
                                            <p:strVal val="#ppt_y+0.03"/>
                                          </p:val>
                                        </p:tav>
                                        <p:tav tm="100000">
                                          <p:val>
                                            <p:strVal val="#ppt_y"/>
                                          </p:val>
                                        </p:tav>
                                      </p:tavLst>
                                    </p:anim>
                                  </p:childTnLst>
                                </p:cTn>
                              </p:par>
                              <p:par>
                                <p:cTn id="209" presetID="10" presetClass="entr" presetSubtype="0" fill="hold" grpId="0" nodeType="withEffect">
                                  <p:stCondLst>
                                    <p:cond delay="1300"/>
                                  </p:stCondLst>
                                  <p:childTnLst>
                                    <p:set>
                                      <p:cBhvr>
                                        <p:cTn id="210" dur="1" fill="hold">
                                          <p:stCondLst>
                                            <p:cond delay="0"/>
                                          </p:stCondLst>
                                        </p:cTn>
                                        <p:tgtEl>
                                          <p:spTgt spid="53"/>
                                        </p:tgtEl>
                                        <p:attrNameLst>
                                          <p:attrName>style.visibility</p:attrName>
                                        </p:attrNameLst>
                                      </p:cBhvr>
                                      <p:to>
                                        <p:strVal val="visible"/>
                                      </p:to>
                                    </p:set>
                                    <p:animEffect transition="in" filter="fade">
                                      <p:cBhvr>
                                        <p:cTn id="211" dur="600"/>
                                        <p:tgtEl>
                                          <p:spTgt spid="53"/>
                                        </p:tgtEl>
                                      </p:cBhvr>
                                    </p:animEffect>
                                    <p:anim calcmode="lin" valueType="num">
                                      <p:cBhvr additive="base">
                                        <p:cTn id="212" dur="600" fill="hold"/>
                                        <p:tgtEl>
                                          <p:spTgt spid="53"/>
                                        </p:tgtEl>
                                        <p:attrNameLst>
                                          <p:attrName>ppt_y</p:attrName>
                                        </p:attrNameLst>
                                      </p:cBhvr>
                                      <p:tavLst>
                                        <p:tav tm="0">
                                          <p:val>
                                            <p:strVal val="#ppt_y+0.03"/>
                                          </p:val>
                                        </p:tav>
                                        <p:tav tm="100000">
                                          <p:val>
                                            <p:strVal val="#ppt_y"/>
                                          </p:val>
                                        </p:tav>
                                      </p:tavLst>
                                    </p:anim>
                                  </p:childTnLst>
                                </p:cTn>
                              </p:par>
                              <p:par>
                                <p:cTn id="213" presetID="10" presetClass="entr" presetSubtype="0" fill="hold" grpId="0" nodeType="withEffect">
                                  <p:stCondLst>
                                    <p:cond delay="1300"/>
                                  </p:stCondLst>
                                  <p:childTnLst>
                                    <p:set>
                                      <p:cBhvr>
                                        <p:cTn id="214" dur="1" fill="hold">
                                          <p:stCondLst>
                                            <p:cond delay="0"/>
                                          </p:stCondLst>
                                        </p:cTn>
                                        <p:tgtEl>
                                          <p:spTgt spid="54"/>
                                        </p:tgtEl>
                                        <p:attrNameLst>
                                          <p:attrName>style.visibility</p:attrName>
                                        </p:attrNameLst>
                                      </p:cBhvr>
                                      <p:to>
                                        <p:strVal val="visible"/>
                                      </p:to>
                                    </p:set>
                                    <p:animEffect transition="in" filter="fade">
                                      <p:cBhvr>
                                        <p:cTn id="215" dur="600"/>
                                        <p:tgtEl>
                                          <p:spTgt spid="54"/>
                                        </p:tgtEl>
                                      </p:cBhvr>
                                    </p:animEffect>
                                    <p:anim calcmode="lin" valueType="num">
                                      <p:cBhvr additive="base">
                                        <p:cTn id="216" dur="600" fill="hold"/>
                                        <p:tgtEl>
                                          <p:spTgt spid="54"/>
                                        </p:tgtEl>
                                        <p:attrNameLst>
                                          <p:attrName>ppt_y</p:attrName>
                                        </p:attrNameLst>
                                      </p:cBhvr>
                                      <p:tavLst>
                                        <p:tav tm="0">
                                          <p:val>
                                            <p:strVal val="#ppt_y+0.03"/>
                                          </p:val>
                                        </p:tav>
                                        <p:tav tm="100000">
                                          <p:val>
                                            <p:strVal val="#ppt_y"/>
                                          </p:val>
                                        </p:tav>
                                      </p:tavLst>
                                    </p:anim>
                                  </p:childTnLst>
                                </p:cTn>
                              </p:par>
                              <p:par>
                                <p:cTn id="217" presetID="10" presetClass="entr" presetSubtype="0" fill="hold" grpId="0" nodeType="withEffect">
                                  <p:stCondLst>
                                    <p:cond delay="1300"/>
                                  </p:stCondLst>
                                  <p:childTnLst>
                                    <p:set>
                                      <p:cBhvr>
                                        <p:cTn id="218" dur="1" fill="hold">
                                          <p:stCondLst>
                                            <p:cond delay="0"/>
                                          </p:stCondLst>
                                        </p:cTn>
                                        <p:tgtEl>
                                          <p:spTgt spid="55"/>
                                        </p:tgtEl>
                                        <p:attrNameLst>
                                          <p:attrName>style.visibility</p:attrName>
                                        </p:attrNameLst>
                                      </p:cBhvr>
                                      <p:to>
                                        <p:strVal val="visible"/>
                                      </p:to>
                                    </p:set>
                                    <p:animEffect transition="in" filter="fade">
                                      <p:cBhvr>
                                        <p:cTn id="219" dur="600"/>
                                        <p:tgtEl>
                                          <p:spTgt spid="55"/>
                                        </p:tgtEl>
                                      </p:cBhvr>
                                    </p:animEffect>
                                    <p:anim calcmode="lin" valueType="num">
                                      <p:cBhvr additive="base">
                                        <p:cTn id="220" dur="600" fill="hold"/>
                                        <p:tgtEl>
                                          <p:spTgt spid="55"/>
                                        </p:tgtEl>
                                        <p:attrNameLst>
                                          <p:attrName>ppt_y</p:attrName>
                                        </p:attrNameLst>
                                      </p:cBhvr>
                                      <p:tavLst>
                                        <p:tav tm="0">
                                          <p:val>
                                            <p:strVal val="#ppt_y+0.03"/>
                                          </p:val>
                                        </p:tav>
                                        <p:tav tm="100000">
                                          <p:val>
                                            <p:strVal val="#ppt_y"/>
                                          </p:val>
                                        </p:tav>
                                      </p:tavLst>
                                    </p:anim>
                                  </p:childTnLst>
                                </p:cTn>
                              </p:par>
                              <p:par>
                                <p:cTn id="221" presetID="10" presetClass="entr" presetSubtype="0" fill="hold" grpId="0" nodeType="withEffect">
                                  <p:stCondLst>
                                    <p:cond delay="1300"/>
                                  </p:stCondLst>
                                  <p:childTnLst>
                                    <p:set>
                                      <p:cBhvr>
                                        <p:cTn id="222" dur="1" fill="hold">
                                          <p:stCondLst>
                                            <p:cond delay="0"/>
                                          </p:stCondLst>
                                        </p:cTn>
                                        <p:tgtEl>
                                          <p:spTgt spid="56"/>
                                        </p:tgtEl>
                                        <p:attrNameLst>
                                          <p:attrName>style.visibility</p:attrName>
                                        </p:attrNameLst>
                                      </p:cBhvr>
                                      <p:to>
                                        <p:strVal val="visible"/>
                                      </p:to>
                                    </p:set>
                                    <p:animEffect transition="in" filter="fade">
                                      <p:cBhvr>
                                        <p:cTn id="223" dur="600"/>
                                        <p:tgtEl>
                                          <p:spTgt spid="56"/>
                                        </p:tgtEl>
                                      </p:cBhvr>
                                    </p:animEffect>
                                    <p:anim calcmode="lin" valueType="num">
                                      <p:cBhvr additive="base">
                                        <p:cTn id="224" dur="600" fill="hold"/>
                                        <p:tgtEl>
                                          <p:spTgt spid="56"/>
                                        </p:tgtEl>
                                        <p:attrNameLst>
                                          <p:attrName>ppt_y</p:attrName>
                                        </p:attrNameLst>
                                      </p:cBhvr>
                                      <p:tavLst>
                                        <p:tav tm="0">
                                          <p:val>
                                            <p:strVal val="#ppt_y+0.03"/>
                                          </p:val>
                                        </p:tav>
                                        <p:tav tm="100000">
                                          <p:val>
                                            <p:strVal val="#ppt_y"/>
                                          </p:val>
                                        </p:tav>
                                      </p:tavLst>
                                    </p:anim>
                                  </p:childTnLst>
                                </p:cTn>
                              </p:par>
                              <p:par>
                                <p:cTn id="225" presetID="10" presetClass="entr" presetSubtype="0" fill="hold" grpId="0" nodeType="withEffect">
                                  <p:stCondLst>
                                    <p:cond delay="1300"/>
                                  </p:stCondLst>
                                  <p:childTnLst>
                                    <p:set>
                                      <p:cBhvr>
                                        <p:cTn id="226" dur="1" fill="hold">
                                          <p:stCondLst>
                                            <p:cond delay="0"/>
                                          </p:stCondLst>
                                        </p:cTn>
                                        <p:tgtEl>
                                          <p:spTgt spid="57"/>
                                        </p:tgtEl>
                                        <p:attrNameLst>
                                          <p:attrName>style.visibility</p:attrName>
                                        </p:attrNameLst>
                                      </p:cBhvr>
                                      <p:to>
                                        <p:strVal val="visible"/>
                                      </p:to>
                                    </p:set>
                                    <p:animEffect transition="in" filter="fade">
                                      <p:cBhvr>
                                        <p:cTn id="227" dur="600"/>
                                        <p:tgtEl>
                                          <p:spTgt spid="57"/>
                                        </p:tgtEl>
                                      </p:cBhvr>
                                    </p:animEffect>
                                    <p:anim calcmode="lin" valueType="num">
                                      <p:cBhvr additive="base">
                                        <p:cTn id="228" dur="600" fill="hold"/>
                                        <p:tgtEl>
                                          <p:spTgt spid="57"/>
                                        </p:tgtEl>
                                        <p:attrNameLst>
                                          <p:attrName>ppt_y</p:attrName>
                                        </p:attrNameLst>
                                      </p:cBhvr>
                                      <p:tavLst>
                                        <p:tav tm="0">
                                          <p:val>
                                            <p:strVal val="#ppt_y+0.03"/>
                                          </p:val>
                                        </p:tav>
                                        <p:tav tm="100000">
                                          <p:val>
                                            <p:strVal val="#ppt_y"/>
                                          </p:val>
                                        </p:tav>
                                      </p:tavLst>
                                    </p:anim>
                                  </p:childTnLst>
                                </p:cTn>
                              </p:par>
                              <p:par>
                                <p:cTn id="229" presetID="10" presetClass="entr" presetSubtype="0" fill="hold" grpId="0" nodeType="withEffect">
                                  <p:stCondLst>
                                    <p:cond delay="1300"/>
                                  </p:stCondLst>
                                  <p:childTnLst>
                                    <p:set>
                                      <p:cBhvr>
                                        <p:cTn id="230" dur="1" fill="hold">
                                          <p:stCondLst>
                                            <p:cond delay="0"/>
                                          </p:stCondLst>
                                        </p:cTn>
                                        <p:tgtEl>
                                          <p:spTgt spid="58"/>
                                        </p:tgtEl>
                                        <p:attrNameLst>
                                          <p:attrName>style.visibility</p:attrName>
                                        </p:attrNameLst>
                                      </p:cBhvr>
                                      <p:to>
                                        <p:strVal val="visible"/>
                                      </p:to>
                                    </p:set>
                                    <p:animEffect transition="in" filter="fade">
                                      <p:cBhvr>
                                        <p:cTn id="231" dur="600"/>
                                        <p:tgtEl>
                                          <p:spTgt spid="58"/>
                                        </p:tgtEl>
                                      </p:cBhvr>
                                    </p:animEffect>
                                    <p:anim calcmode="lin" valueType="num">
                                      <p:cBhvr additive="base">
                                        <p:cTn id="232" dur="600" fill="hold"/>
                                        <p:tgtEl>
                                          <p:spTgt spid="58"/>
                                        </p:tgtEl>
                                        <p:attrNameLst>
                                          <p:attrName>ppt_y</p:attrName>
                                        </p:attrNameLst>
                                      </p:cBhvr>
                                      <p:tavLst>
                                        <p:tav tm="0">
                                          <p:val>
                                            <p:strVal val="#ppt_y+0.03"/>
                                          </p:val>
                                        </p:tav>
                                        <p:tav tm="100000">
                                          <p:val>
                                            <p:strVal val="#ppt_y"/>
                                          </p:val>
                                        </p:tav>
                                      </p:tavLst>
                                    </p:anim>
                                  </p:childTnLst>
                                </p:cTn>
                              </p:par>
                              <p:par>
                                <p:cTn id="233" presetID="10" presetClass="entr" presetSubtype="0" fill="hold" grpId="0" nodeType="withEffect">
                                  <p:stCondLst>
                                    <p:cond delay="1300"/>
                                  </p:stCondLst>
                                  <p:childTnLst>
                                    <p:set>
                                      <p:cBhvr>
                                        <p:cTn id="234" dur="1" fill="hold">
                                          <p:stCondLst>
                                            <p:cond delay="0"/>
                                          </p:stCondLst>
                                        </p:cTn>
                                        <p:tgtEl>
                                          <p:spTgt spid="59"/>
                                        </p:tgtEl>
                                        <p:attrNameLst>
                                          <p:attrName>style.visibility</p:attrName>
                                        </p:attrNameLst>
                                      </p:cBhvr>
                                      <p:to>
                                        <p:strVal val="visible"/>
                                      </p:to>
                                    </p:set>
                                    <p:animEffect transition="in" filter="fade">
                                      <p:cBhvr>
                                        <p:cTn id="235" dur="600"/>
                                        <p:tgtEl>
                                          <p:spTgt spid="59"/>
                                        </p:tgtEl>
                                      </p:cBhvr>
                                    </p:animEffect>
                                    <p:anim calcmode="lin" valueType="num">
                                      <p:cBhvr additive="base">
                                        <p:cTn id="236" dur="600" fill="hold"/>
                                        <p:tgtEl>
                                          <p:spTgt spid="59"/>
                                        </p:tgtEl>
                                        <p:attrNameLst>
                                          <p:attrName>ppt_y</p:attrName>
                                        </p:attrNameLst>
                                      </p:cBhvr>
                                      <p:tavLst>
                                        <p:tav tm="0">
                                          <p:val>
                                            <p:strVal val="#ppt_y+0.03"/>
                                          </p:val>
                                        </p:tav>
                                        <p:tav tm="100000">
                                          <p:val>
                                            <p:strVal val="#ppt_y"/>
                                          </p:val>
                                        </p:tav>
                                      </p:tavLst>
                                    </p:anim>
                                  </p:childTnLst>
                                </p:cTn>
                              </p:par>
                              <p:par>
                                <p:cTn id="237" presetID="10" presetClass="entr" presetSubtype="0" fill="hold" grpId="0" nodeType="withEffect">
                                  <p:stCondLst>
                                    <p:cond delay="1300"/>
                                  </p:stCondLst>
                                  <p:childTnLst>
                                    <p:set>
                                      <p:cBhvr>
                                        <p:cTn id="238" dur="1" fill="hold">
                                          <p:stCondLst>
                                            <p:cond delay="0"/>
                                          </p:stCondLst>
                                        </p:cTn>
                                        <p:tgtEl>
                                          <p:spTgt spid="60"/>
                                        </p:tgtEl>
                                        <p:attrNameLst>
                                          <p:attrName>style.visibility</p:attrName>
                                        </p:attrNameLst>
                                      </p:cBhvr>
                                      <p:to>
                                        <p:strVal val="visible"/>
                                      </p:to>
                                    </p:set>
                                    <p:animEffect transition="in" filter="fade">
                                      <p:cBhvr>
                                        <p:cTn id="239" dur="600"/>
                                        <p:tgtEl>
                                          <p:spTgt spid="60"/>
                                        </p:tgtEl>
                                      </p:cBhvr>
                                    </p:animEffect>
                                    <p:anim calcmode="lin" valueType="num">
                                      <p:cBhvr additive="base">
                                        <p:cTn id="240" dur="600" fill="hold"/>
                                        <p:tgtEl>
                                          <p:spTgt spid="60"/>
                                        </p:tgtEl>
                                        <p:attrNameLst>
                                          <p:attrName>ppt_y</p:attrName>
                                        </p:attrNameLst>
                                      </p:cBhvr>
                                      <p:tavLst>
                                        <p:tav tm="0">
                                          <p:val>
                                            <p:strVal val="#ppt_y+0.03"/>
                                          </p:val>
                                        </p:tav>
                                        <p:tav tm="100000">
                                          <p:val>
                                            <p:strVal val="#ppt_y"/>
                                          </p:val>
                                        </p:tav>
                                      </p:tavLst>
                                    </p:anim>
                                  </p:childTnLst>
                                </p:cTn>
                              </p:par>
                              <p:par>
                                <p:cTn id="241" presetID="10" presetClass="entr" presetSubtype="0" fill="hold" grpId="0" nodeType="withEffect">
                                  <p:stCondLst>
                                    <p:cond delay="1300"/>
                                  </p:stCondLst>
                                  <p:childTnLst>
                                    <p:set>
                                      <p:cBhvr>
                                        <p:cTn id="242" dur="1" fill="hold">
                                          <p:stCondLst>
                                            <p:cond delay="0"/>
                                          </p:stCondLst>
                                        </p:cTn>
                                        <p:tgtEl>
                                          <p:spTgt spid="61"/>
                                        </p:tgtEl>
                                        <p:attrNameLst>
                                          <p:attrName>style.visibility</p:attrName>
                                        </p:attrNameLst>
                                      </p:cBhvr>
                                      <p:to>
                                        <p:strVal val="visible"/>
                                      </p:to>
                                    </p:set>
                                    <p:animEffect transition="in" filter="fade">
                                      <p:cBhvr>
                                        <p:cTn id="243" dur="600"/>
                                        <p:tgtEl>
                                          <p:spTgt spid="61"/>
                                        </p:tgtEl>
                                      </p:cBhvr>
                                    </p:animEffect>
                                    <p:anim calcmode="lin" valueType="num">
                                      <p:cBhvr additive="base">
                                        <p:cTn id="244" dur="600" fill="hold"/>
                                        <p:tgtEl>
                                          <p:spTgt spid="61"/>
                                        </p:tgtEl>
                                        <p:attrNameLst>
                                          <p:attrName>ppt_y</p:attrName>
                                        </p:attrNameLst>
                                      </p:cBhvr>
                                      <p:tavLst>
                                        <p:tav tm="0">
                                          <p:val>
                                            <p:strVal val="#ppt_y+0.03"/>
                                          </p:val>
                                        </p:tav>
                                        <p:tav tm="100000">
                                          <p:val>
                                            <p:strVal val="#ppt_y"/>
                                          </p:val>
                                        </p:tav>
                                      </p:tavLst>
                                    </p:anim>
                                  </p:childTnLst>
                                </p:cTn>
                              </p:par>
                              <p:par>
                                <p:cTn id="245" presetID="10" presetClass="entr" presetSubtype="0" fill="hold" grpId="0" nodeType="withEffect">
                                  <p:stCondLst>
                                    <p:cond delay="1300"/>
                                  </p:stCondLst>
                                  <p:childTnLst>
                                    <p:set>
                                      <p:cBhvr>
                                        <p:cTn id="246" dur="1" fill="hold">
                                          <p:stCondLst>
                                            <p:cond delay="0"/>
                                          </p:stCondLst>
                                        </p:cTn>
                                        <p:tgtEl>
                                          <p:spTgt spid="62"/>
                                        </p:tgtEl>
                                        <p:attrNameLst>
                                          <p:attrName>style.visibility</p:attrName>
                                        </p:attrNameLst>
                                      </p:cBhvr>
                                      <p:to>
                                        <p:strVal val="visible"/>
                                      </p:to>
                                    </p:set>
                                    <p:animEffect transition="in" filter="fade">
                                      <p:cBhvr>
                                        <p:cTn id="247" dur="600"/>
                                        <p:tgtEl>
                                          <p:spTgt spid="62"/>
                                        </p:tgtEl>
                                      </p:cBhvr>
                                    </p:animEffect>
                                    <p:anim calcmode="lin" valueType="num">
                                      <p:cBhvr additive="base">
                                        <p:cTn id="248" dur="600" fill="hold"/>
                                        <p:tgtEl>
                                          <p:spTgt spid="62"/>
                                        </p:tgtEl>
                                        <p:attrNameLst>
                                          <p:attrName>ppt_y</p:attrName>
                                        </p:attrNameLst>
                                      </p:cBhvr>
                                      <p:tavLst>
                                        <p:tav tm="0">
                                          <p:val>
                                            <p:strVal val="#ppt_y+0.03"/>
                                          </p:val>
                                        </p:tav>
                                        <p:tav tm="100000">
                                          <p:val>
                                            <p:strVal val="#ppt_y"/>
                                          </p:val>
                                        </p:tav>
                                      </p:tavLst>
                                    </p:anim>
                                  </p:childTnLst>
                                </p:cTn>
                              </p:par>
                              <p:par>
                                <p:cTn id="249" presetID="10" presetClass="entr" presetSubtype="0" fill="hold" grpId="0" nodeType="withEffect">
                                  <p:stCondLst>
                                    <p:cond delay="1300"/>
                                  </p:stCondLst>
                                  <p:childTnLst>
                                    <p:set>
                                      <p:cBhvr>
                                        <p:cTn id="250" dur="1" fill="hold">
                                          <p:stCondLst>
                                            <p:cond delay="0"/>
                                          </p:stCondLst>
                                        </p:cTn>
                                        <p:tgtEl>
                                          <p:spTgt spid="63"/>
                                        </p:tgtEl>
                                        <p:attrNameLst>
                                          <p:attrName>style.visibility</p:attrName>
                                        </p:attrNameLst>
                                      </p:cBhvr>
                                      <p:to>
                                        <p:strVal val="visible"/>
                                      </p:to>
                                    </p:set>
                                    <p:animEffect transition="in" filter="fade">
                                      <p:cBhvr>
                                        <p:cTn id="251" dur="600"/>
                                        <p:tgtEl>
                                          <p:spTgt spid="63"/>
                                        </p:tgtEl>
                                      </p:cBhvr>
                                    </p:animEffect>
                                    <p:anim calcmode="lin" valueType="num">
                                      <p:cBhvr additive="base">
                                        <p:cTn id="252" dur="600" fill="hold"/>
                                        <p:tgtEl>
                                          <p:spTgt spid="63"/>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8" grpId="0" animBg="1"/>
      <p:bldP spid="10" grpId="0" animBg="1"/>
      <p:bldP spid="12" grpId="0" animBg="1"/>
      <p:bldP spid="14" grpId="0" animBg="1"/>
      <p:bldP spid="16" grpId="0" animBg="1"/>
      <p:bldP spid="18" grpId="0" animBg="1"/>
      <p:bldP spid="20" grpId="0" animBg="1"/>
      <p:bldP spid="22" grpId="0" animBg="1"/>
      <p:bldP spid="24" grpId="0" animBg="1"/>
      <p:bldP spid="26" grpId="0" animBg="1"/>
      <p:bldP spid="28" grpId="0" animBg="1"/>
      <p:bldP spid="30" grpId="0" animBg="1"/>
      <p:bldP spid="32" grpId="0" animBg="1"/>
      <p:bldP spid="34" grpId="0" animBg="1"/>
      <p:bldP spid="36" grpId="0" animBg="1"/>
      <p:bldP spid="38" grpId="0" animBg="1"/>
      <p:bldP spid="40" grpId="0" animBg="1"/>
      <p:bldP spid="42" grpId="0" animBg="1"/>
      <p:bldP spid="44"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A1|eyebrow"/>
          <p:cNvSpPr txBox="1"/>
          <p:nvPr/>
        </p:nvSpPr>
        <p:spPr>
          <a:xfrm>
            <a:off x="640080" y="502920"/>
            <a:ext cx="82296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OUR CLIENTS · CONTINUED</a:t>
            </a:r>
            <a:endParaRPr lang="en-US" sz="1050" dirty="0"/>
          </a:p>
        </p:txBody>
      </p:sp>
      <p:sp>
        <p:nvSpPr>
          <p:cNvPr id="3" name="A1|title"/>
          <p:cNvSpPr txBox="1"/>
          <p:nvPr/>
        </p:nvSpPr>
        <p:spPr>
          <a:xfrm>
            <a:off x="640080" y="832104"/>
            <a:ext cx="8229600" cy="1143000"/>
          </a:xfrm>
          <a:prstGeom prst="rect">
            <a:avLst/>
          </a:prstGeom>
          <a:noFill/>
          <a:ln/>
        </p:spPr>
        <p:txBody>
          <a:bodyPr wrap="square" lIns="0" tIns="0" rIns="0" bIns="0" rtlCol="0" anchor="t"/>
          <a:lstStyle/>
          <a:p>
            <a:pPr indent="0" marL="0">
              <a:lnSpc>
                <a:spcPct val="95000"/>
              </a:lnSpc>
              <a:buNone/>
            </a:pPr>
            <a:r>
              <a:rPr lang="en-US" sz="3400" b="1" dirty="0">
                <a:solidFill>
                  <a:schemeClr val="tx1"/>
                </a:solidFill>
                <a:latin typeface="Poppins" pitchFamily="34" charset="0"/>
                <a:ea typeface="Poppins" pitchFamily="34" charset="-122"/>
                <a:cs typeface="Poppins" pitchFamily="34" charset="-120"/>
              </a:rPr>
              <a:t>Across every sector in Oman</a:t>
            </a:r>
            <a:endParaRPr lang="en-US" sz="3400" dirty="0"/>
          </a:p>
        </p:txBody>
      </p:sp>
      <p:sp>
        <p:nvSpPr>
          <p:cNvPr id="4" name="A2|client card"/>
          <p:cNvSpPr/>
          <p:nvPr/>
        </p:nvSpPr>
        <p:spPr>
          <a:xfrm>
            <a:off x="640080" y="1874520"/>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5" name="A2|client name"/>
          <p:cNvSpPr txBox="1"/>
          <p:nvPr/>
        </p:nvSpPr>
        <p:spPr>
          <a:xfrm>
            <a:off x="731520" y="1874520"/>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Gates of Arabia</a:t>
            </a:r>
            <a:endParaRPr lang="en-US" sz="950" dirty="0"/>
          </a:p>
        </p:txBody>
      </p:sp>
      <p:sp>
        <p:nvSpPr>
          <p:cNvPr id="6" name="A2|client card"/>
          <p:cNvSpPr/>
          <p:nvPr/>
        </p:nvSpPr>
        <p:spPr>
          <a:xfrm>
            <a:off x="2498141" y="1874520"/>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7" name="A2|client name"/>
          <p:cNvSpPr txBox="1"/>
          <p:nvPr/>
        </p:nvSpPr>
        <p:spPr>
          <a:xfrm>
            <a:off x="2589581" y="1874520"/>
            <a:ext cx="1499616" cy="749808"/>
          </a:xfrm>
          <a:prstGeom prst="rect">
            <a:avLst/>
          </a:prstGeom>
          <a:noFill/>
          <a:ln/>
        </p:spPr>
        <p:txBody>
          <a:bodyPr wrap="square" lIns="0" tIns="0" rIns="0" bIns="0" rtlCol="0" anchor="ctr"/>
          <a:lstStyle/>
          <a:p>
            <a:pPr algn="ctr" indent="0" marL="0">
              <a:buNone/>
            </a:pPr>
            <a:r>
              <a:rPr lang="en-US" sz="850" b="1" dirty="0">
                <a:solidFill>
                  <a:schemeClr val="tx1"/>
                </a:solidFill>
                <a:latin typeface="Poppins" pitchFamily="34" charset="0"/>
                <a:ea typeface="Poppins" pitchFamily="34" charset="-122"/>
                <a:cs typeface="Poppins" pitchFamily="34" charset="-120"/>
              </a:rPr>
              <a:t>Experts Service Management</a:t>
            </a:r>
            <a:endParaRPr lang="en-US" sz="850" dirty="0"/>
          </a:p>
        </p:txBody>
      </p:sp>
      <p:sp>
        <p:nvSpPr>
          <p:cNvPr id="8" name="A2|client card"/>
          <p:cNvSpPr/>
          <p:nvPr/>
        </p:nvSpPr>
        <p:spPr>
          <a:xfrm>
            <a:off x="4356202" y="1874520"/>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9" name="A2|client name"/>
          <p:cNvSpPr txBox="1"/>
          <p:nvPr/>
        </p:nvSpPr>
        <p:spPr>
          <a:xfrm>
            <a:off x="4447642" y="1874520"/>
            <a:ext cx="1499616" cy="749808"/>
          </a:xfrm>
          <a:prstGeom prst="rect">
            <a:avLst/>
          </a:prstGeom>
          <a:noFill/>
          <a:ln/>
        </p:spPr>
        <p:txBody>
          <a:bodyPr wrap="square" lIns="0" tIns="0" rIns="0" bIns="0" rtlCol="0" anchor="ctr"/>
          <a:lstStyle/>
          <a:p>
            <a:pPr algn="ctr" indent="0" marL="0">
              <a:buNone/>
            </a:pPr>
            <a:r>
              <a:rPr lang="en-US" sz="850" b="1" dirty="0">
                <a:solidFill>
                  <a:schemeClr val="tx1"/>
                </a:solidFill>
                <a:latin typeface="Poppins" pitchFamily="34" charset="0"/>
                <a:ea typeface="Poppins" pitchFamily="34" charset="-122"/>
                <a:cs typeface="Poppins" pitchFamily="34" charset="-120"/>
              </a:rPr>
              <a:t>Tariq Al-Busaidi Legal Consultancy</a:t>
            </a:r>
            <a:endParaRPr lang="en-US" sz="850" dirty="0"/>
          </a:p>
        </p:txBody>
      </p:sp>
      <p:sp>
        <p:nvSpPr>
          <p:cNvPr id="10" name="A2|client card"/>
          <p:cNvSpPr/>
          <p:nvPr/>
        </p:nvSpPr>
        <p:spPr>
          <a:xfrm>
            <a:off x="6214262" y="1874520"/>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11" name="A2|client name"/>
          <p:cNvSpPr txBox="1"/>
          <p:nvPr/>
        </p:nvSpPr>
        <p:spPr>
          <a:xfrm>
            <a:off x="6305702" y="1874520"/>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GEO Solution</a:t>
            </a:r>
            <a:endParaRPr lang="en-US" sz="950" dirty="0"/>
          </a:p>
        </p:txBody>
      </p:sp>
      <p:sp>
        <p:nvSpPr>
          <p:cNvPr id="12" name="A2|client card"/>
          <p:cNvSpPr/>
          <p:nvPr/>
        </p:nvSpPr>
        <p:spPr>
          <a:xfrm>
            <a:off x="8072323" y="1874520"/>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13" name="A2|client name"/>
          <p:cNvSpPr txBox="1"/>
          <p:nvPr/>
        </p:nvSpPr>
        <p:spPr>
          <a:xfrm>
            <a:off x="8163763" y="1874520"/>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Decree</a:t>
            </a:r>
            <a:endParaRPr lang="en-US" sz="950" dirty="0"/>
          </a:p>
        </p:txBody>
      </p:sp>
      <p:sp>
        <p:nvSpPr>
          <p:cNvPr id="14" name="A2|client card"/>
          <p:cNvSpPr/>
          <p:nvPr/>
        </p:nvSpPr>
        <p:spPr>
          <a:xfrm>
            <a:off x="9930384" y="1874520"/>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15" name="A2|client name"/>
          <p:cNvSpPr txBox="1"/>
          <p:nvPr/>
        </p:nvSpPr>
        <p:spPr>
          <a:xfrm>
            <a:off x="10021824" y="1874520"/>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PPF Pipes &amp; Valves</a:t>
            </a:r>
            <a:endParaRPr lang="en-US" sz="950" dirty="0"/>
          </a:p>
        </p:txBody>
      </p:sp>
      <p:sp>
        <p:nvSpPr>
          <p:cNvPr id="16" name="A3|client card"/>
          <p:cNvSpPr/>
          <p:nvPr/>
        </p:nvSpPr>
        <p:spPr>
          <a:xfrm>
            <a:off x="640080" y="2770632"/>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17" name="A3|client name"/>
          <p:cNvSpPr txBox="1"/>
          <p:nvPr/>
        </p:nvSpPr>
        <p:spPr>
          <a:xfrm>
            <a:off x="731520" y="2770632"/>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Tara Business Investment</a:t>
            </a:r>
            <a:endParaRPr lang="en-US" sz="950" dirty="0"/>
          </a:p>
        </p:txBody>
      </p:sp>
      <p:sp>
        <p:nvSpPr>
          <p:cNvPr id="18" name="A3|client card"/>
          <p:cNvSpPr/>
          <p:nvPr/>
        </p:nvSpPr>
        <p:spPr>
          <a:xfrm>
            <a:off x="2498141" y="2770632"/>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19" name="A3|client name"/>
          <p:cNvSpPr txBox="1"/>
          <p:nvPr/>
        </p:nvSpPr>
        <p:spPr>
          <a:xfrm>
            <a:off x="2589581" y="2770632"/>
            <a:ext cx="1499616" cy="749808"/>
          </a:xfrm>
          <a:prstGeom prst="rect">
            <a:avLst/>
          </a:prstGeom>
          <a:noFill/>
          <a:ln/>
        </p:spPr>
        <p:txBody>
          <a:bodyPr wrap="square" lIns="0" tIns="0" rIns="0" bIns="0" rtlCol="0" anchor="ctr"/>
          <a:lstStyle/>
          <a:p>
            <a:pPr algn="ctr" indent="0" marL="0">
              <a:buNone/>
            </a:pPr>
            <a:r>
              <a:rPr lang="en-US" sz="850" b="1" dirty="0">
                <a:solidFill>
                  <a:schemeClr val="tx1"/>
                </a:solidFill>
                <a:latin typeface="Poppins" pitchFamily="34" charset="0"/>
                <a:ea typeface="Poppins" pitchFamily="34" charset="-122"/>
                <a:cs typeface="Poppins" pitchFamily="34" charset="-120"/>
              </a:rPr>
              <a:t>Al Sorouh Design &amp; Engineering</a:t>
            </a:r>
            <a:endParaRPr lang="en-US" sz="850" dirty="0"/>
          </a:p>
        </p:txBody>
      </p:sp>
      <p:sp>
        <p:nvSpPr>
          <p:cNvPr id="20" name="A3|client card"/>
          <p:cNvSpPr/>
          <p:nvPr/>
        </p:nvSpPr>
        <p:spPr>
          <a:xfrm>
            <a:off x="4356202" y="2770632"/>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21" name="A3|client name"/>
          <p:cNvSpPr txBox="1"/>
          <p:nvPr/>
        </p:nvSpPr>
        <p:spPr>
          <a:xfrm>
            <a:off x="4447642" y="2770632"/>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Micro Software Solution</a:t>
            </a:r>
            <a:endParaRPr lang="en-US" sz="950" dirty="0"/>
          </a:p>
        </p:txBody>
      </p:sp>
      <p:sp>
        <p:nvSpPr>
          <p:cNvPr id="22" name="A3|client card"/>
          <p:cNvSpPr/>
          <p:nvPr/>
        </p:nvSpPr>
        <p:spPr>
          <a:xfrm>
            <a:off x="6214262" y="2770632"/>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23" name="A3|client name"/>
          <p:cNvSpPr txBox="1"/>
          <p:nvPr/>
        </p:nvSpPr>
        <p:spPr>
          <a:xfrm>
            <a:off x="6305702" y="2770632"/>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Geo Building</a:t>
            </a:r>
            <a:endParaRPr lang="en-US" sz="950" dirty="0"/>
          </a:p>
        </p:txBody>
      </p:sp>
      <p:sp>
        <p:nvSpPr>
          <p:cNvPr id="24" name="A3|client card"/>
          <p:cNvSpPr/>
          <p:nvPr/>
        </p:nvSpPr>
        <p:spPr>
          <a:xfrm>
            <a:off x="8072323" y="2770632"/>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25" name="A3|client name"/>
          <p:cNvSpPr txBox="1"/>
          <p:nvPr/>
        </p:nvSpPr>
        <p:spPr>
          <a:xfrm>
            <a:off x="8163763" y="2770632"/>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Al Shumokh</a:t>
            </a:r>
            <a:endParaRPr lang="en-US" sz="950" dirty="0"/>
          </a:p>
        </p:txBody>
      </p:sp>
      <p:sp>
        <p:nvSpPr>
          <p:cNvPr id="26" name="A3|client card"/>
          <p:cNvSpPr/>
          <p:nvPr/>
        </p:nvSpPr>
        <p:spPr>
          <a:xfrm>
            <a:off x="9930384" y="2770632"/>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27" name="A3|client name"/>
          <p:cNvSpPr txBox="1"/>
          <p:nvPr/>
        </p:nvSpPr>
        <p:spPr>
          <a:xfrm>
            <a:off x="10021824" y="2770632"/>
            <a:ext cx="1499616" cy="749808"/>
          </a:xfrm>
          <a:prstGeom prst="rect">
            <a:avLst/>
          </a:prstGeom>
          <a:noFill/>
          <a:ln/>
        </p:spPr>
        <p:txBody>
          <a:bodyPr wrap="square" lIns="0" tIns="0" rIns="0" bIns="0" rtlCol="0" anchor="ctr"/>
          <a:lstStyle/>
          <a:p>
            <a:pPr algn="ctr" indent="0" marL="0">
              <a:buNone/>
            </a:pPr>
            <a:r>
              <a:rPr lang="en-US" sz="850" b="1" dirty="0">
                <a:solidFill>
                  <a:schemeClr val="tx1"/>
                </a:solidFill>
                <a:latin typeface="Poppins" pitchFamily="34" charset="0"/>
                <a:ea typeface="Poppins" pitchFamily="34" charset="-122"/>
                <a:cs typeface="Poppins" pitchFamily="34" charset="-120"/>
              </a:rPr>
              <a:t>Hamood Al Musalhi Lawyers</a:t>
            </a:r>
            <a:endParaRPr lang="en-US" sz="850" dirty="0"/>
          </a:p>
        </p:txBody>
      </p:sp>
      <p:sp>
        <p:nvSpPr>
          <p:cNvPr id="28" name="A4|client card"/>
          <p:cNvSpPr/>
          <p:nvPr/>
        </p:nvSpPr>
        <p:spPr>
          <a:xfrm>
            <a:off x="640080" y="3666744"/>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29" name="A4|client name"/>
          <p:cNvSpPr txBox="1"/>
          <p:nvPr/>
        </p:nvSpPr>
        <p:spPr>
          <a:xfrm>
            <a:off x="731520" y="3666744"/>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Mangusteen</a:t>
            </a:r>
            <a:endParaRPr lang="en-US" sz="950" dirty="0"/>
          </a:p>
        </p:txBody>
      </p:sp>
      <p:sp>
        <p:nvSpPr>
          <p:cNvPr id="30" name="A4|client card"/>
          <p:cNvSpPr/>
          <p:nvPr/>
        </p:nvSpPr>
        <p:spPr>
          <a:xfrm>
            <a:off x="2498141" y="3666744"/>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31" name="A4|client name"/>
          <p:cNvSpPr txBox="1"/>
          <p:nvPr/>
        </p:nvSpPr>
        <p:spPr>
          <a:xfrm>
            <a:off x="2589581" y="3666744"/>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Al Ghazi International</a:t>
            </a:r>
            <a:endParaRPr lang="en-US" sz="950" dirty="0"/>
          </a:p>
        </p:txBody>
      </p:sp>
      <p:sp>
        <p:nvSpPr>
          <p:cNvPr id="32" name="A4|client card"/>
          <p:cNvSpPr/>
          <p:nvPr/>
        </p:nvSpPr>
        <p:spPr>
          <a:xfrm>
            <a:off x="4356202" y="3666744"/>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33" name="A4|client name"/>
          <p:cNvSpPr txBox="1"/>
          <p:nvPr/>
        </p:nvSpPr>
        <p:spPr>
          <a:xfrm>
            <a:off x="4447642" y="3666744"/>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Ghannam Medical</a:t>
            </a:r>
            <a:endParaRPr lang="en-US" sz="950" dirty="0"/>
          </a:p>
        </p:txBody>
      </p:sp>
      <p:sp>
        <p:nvSpPr>
          <p:cNvPr id="34" name="A4|client card"/>
          <p:cNvSpPr/>
          <p:nvPr/>
        </p:nvSpPr>
        <p:spPr>
          <a:xfrm>
            <a:off x="6214262" y="3666744"/>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35" name="A4|client name"/>
          <p:cNvSpPr txBox="1"/>
          <p:nvPr/>
        </p:nvSpPr>
        <p:spPr>
          <a:xfrm>
            <a:off x="6305702" y="3666744"/>
            <a:ext cx="1499616" cy="749808"/>
          </a:xfrm>
          <a:prstGeom prst="rect">
            <a:avLst/>
          </a:prstGeom>
          <a:noFill/>
          <a:ln/>
        </p:spPr>
        <p:txBody>
          <a:bodyPr wrap="square" lIns="0" tIns="0" rIns="0" bIns="0" rtlCol="0" anchor="ctr"/>
          <a:lstStyle/>
          <a:p>
            <a:pPr algn="ctr" indent="0" marL="0">
              <a:buNone/>
            </a:pPr>
            <a:r>
              <a:rPr lang="en-US" sz="850" b="1" dirty="0">
                <a:solidFill>
                  <a:schemeClr val="tx1"/>
                </a:solidFill>
                <a:latin typeface="Poppins" pitchFamily="34" charset="0"/>
                <a:ea typeface="Poppins" pitchFamily="34" charset="-122"/>
                <a:cs typeface="Poppins" pitchFamily="34" charset="-120"/>
              </a:rPr>
              <a:t>Elite Project Investments</a:t>
            </a:r>
            <a:endParaRPr lang="en-US" sz="850" dirty="0"/>
          </a:p>
        </p:txBody>
      </p:sp>
      <p:sp>
        <p:nvSpPr>
          <p:cNvPr id="36" name="A4|client card"/>
          <p:cNvSpPr/>
          <p:nvPr/>
        </p:nvSpPr>
        <p:spPr>
          <a:xfrm>
            <a:off x="8072323" y="3666744"/>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37" name="A4|client name"/>
          <p:cNvSpPr txBox="1"/>
          <p:nvPr/>
        </p:nvSpPr>
        <p:spPr>
          <a:xfrm>
            <a:off x="8163763" y="3666744"/>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Cylera Solutions</a:t>
            </a:r>
            <a:endParaRPr lang="en-US" sz="950" dirty="0"/>
          </a:p>
        </p:txBody>
      </p:sp>
      <p:sp>
        <p:nvSpPr>
          <p:cNvPr id="38" name="A4|client card"/>
          <p:cNvSpPr/>
          <p:nvPr/>
        </p:nvSpPr>
        <p:spPr>
          <a:xfrm>
            <a:off x="9930384" y="3666744"/>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39" name="A4|client name"/>
          <p:cNvSpPr txBox="1"/>
          <p:nvPr/>
        </p:nvSpPr>
        <p:spPr>
          <a:xfrm>
            <a:off x="10021824" y="3666744"/>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Al Majal Environment</a:t>
            </a:r>
            <a:endParaRPr lang="en-US" sz="950" dirty="0"/>
          </a:p>
        </p:txBody>
      </p:sp>
      <p:sp>
        <p:nvSpPr>
          <p:cNvPr id="40" name="A5|client card"/>
          <p:cNvSpPr/>
          <p:nvPr/>
        </p:nvSpPr>
        <p:spPr>
          <a:xfrm>
            <a:off x="640080" y="4562856"/>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41" name="A5|client name"/>
          <p:cNvSpPr txBox="1"/>
          <p:nvPr/>
        </p:nvSpPr>
        <p:spPr>
          <a:xfrm>
            <a:off x="731520" y="4562856"/>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Spectrum Child Care</a:t>
            </a:r>
            <a:endParaRPr lang="en-US" sz="950" dirty="0"/>
          </a:p>
        </p:txBody>
      </p:sp>
      <p:sp>
        <p:nvSpPr>
          <p:cNvPr id="42" name="A5|client card"/>
          <p:cNvSpPr/>
          <p:nvPr/>
        </p:nvSpPr>
        <p:spPr>
          <a:xfrm>
            <a:off x="2498141" y="4562856"/>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43" name="A5|client name"/>
          <p:cNvSpPr txBox="1"/>
          <p:nvPr/>
        </p:nvSpPr>
        <p:spPr>
          <a:xfrm>
            <a:off x="2589581" y="4562856"/>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Madad</a:t>
            </a:r>
            <a:endParaRPr lang="en-US" sz="950" dirty="0"/>
          </a:p>
        </p:txBody>
      </p:sp>
      <p:sp>
        <p:nvSpPr>
          <p:cNvPr id="44" name="A5|client card"/>
          <p:cNvSpPr/>
          <p:nvPr/>
        </p:nvSpPr>
        <p:spPr>
          <a:xfrm>
            <a:off x="4356202" y="4562856"/>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45" name="A5|client name"/>
          <p:cNvSpPr txBox="1"/>
          <p:nvPr/>
        </p:nvSpPr>
        <p:spPr>
          <a:xfrm>
            <a:off x="4447642" y="4562856"/>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DS Rental</a:t>
            </a:r>
            <a:endParaRPr lang="en-US" sz="950" dirty="0"/>
          </a:p>
        </p:txBody>
      </p:sp>
      <p:sp>
        <p:nvSpPr>
          <p:cNvPr id="46" name="A5|client card"/>
          <p:cNvSpPr/>
          <p:nvPr/>
        </p:nvSpPr>
        <p:spPr>
          <a:xfrm>
            <a:off x="6214262" y="4562856"/>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47" name="A5|client name"/>
          <p:cNvSpPr txBox="1"/>
          <p:nvPr/>
        </p:nvSpPr>
        <p:spPr>
          <a:xfrm>
            <a:off x="6305702" y="4562856"/>
            <a:ext cx="1499616" cy="749808"/>
          </a:xfrm>
          <a:prstGeom prst="rect">
            <a:avLst/>
          </a:prstGeom>
          <a:noFill/>
          <a:ln/>
        </p:spPr>
        <p:txBody>
          <a:bodyPr wrap="square" lIns="0" tIns="0" rIns="0" bIns="0" rtlCol="0" anchor="ctr"/>
          <a:lstStyle/>
          <a:p>
            <a:pPr algn="ctr" indent="0" marL="0">
              <a:buNone/>
            </a:pPr>
            <a:r>
              <a:rPr lang="en-US" sz="850" b="1" dirty="0">
                <a:solidFill>
                  <a:schemeClr val="tx1"/>
                </a:solidFill>
                <a:latin typeface="Poppins" pitchFamily="34" charset="0"/>
                <a:ea typeface="Poppins" pitchFamily="34" charset="-122"/>
                <a:cs typeface="Poppins" pitchFamily="34" charset="-120"/>
              </a:rPr>
              <a:t>Al Masar Silver for Business</a:t>
            </a:r>
            <a:endParaRPr lang="en-US" sz="850" dirty="0"/>
          </a:p>
        </p:txBody>
      </p:sp>
      <p:sp>
        <p:nvSpPr>
          <p:cNvPr id="48" name="A5|client card"/>
          <p:cNvSpPr/>
          <p:nvPr/>
        </p:nvSpPr>
        <p:spPr>
          <a:xfrm>
            <a:off x="8072323" y="4562856"/>
            <a:ext cx="1682496" cy="749808"/>
          </a:xfrm>
          <a:prstGeom prst="roundRect">
            <a:avLst>
              <a:gd name="adj" fmla="val 21951"/>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sp>
        <p:nvSpPr>
          <p:cNvPr id="49" name="A5|client name"/>
          <p:cNvSpPr txBox="1"/>
          <p:nvPr/>
        </p:nvSpPr>
        <p:spPr>
          <a:xfrm>
            <a:off x="8163763" y="4562856"/>
            <a:ext cx="1499616" cy="749808"/>
          </a:xfrm>
          <a:prstGeom prst="rect">
            <a:avLst/>
          </a:prstGeom>
          <a:noFill/>
          <a:ln/>
        </p:spPr>
        <p:txBody>
          <a:bodyPr wrap="square" lIns="0" tIns="0" rIns="0" bIns="0" rtlCol="0" anchor="ctr"/>
          <a:lstStyle/>
          <a:p>
            <a:pPr algn="ctr" indent="0" marL="0">
              <a:buNone/>
            </a:pPr>
            <a:r>
              <a:rPr lang="en-US" sz="950" b="1" dirty="0">
                <a:solidFill>
                  <a:schemeClr val="tx1"/>
                </a:solidFill>
                <a:latin typeface="Poppins" pitchFamily="34" charset="0"/>
                <a:ea typeface="Poppins" pitchFamily="34" charset="-122"/>
                <a:cs typeface="Poppins" pitchFamily="34" charset="-120"/>
              </a:rPr>
              <a:t>Compass Logistics</a:t>
            </a:r>
            <a:endParaRPr lang="en-US" sz="950" dirty="0"/>
          </a:p>
        </p:txBody>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23</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26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grpId="0" nodeType="withEffect">
                                  <p:stCondLst>
                                    <p:cond delay="26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26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26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26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26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26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26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26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grpId="0" nodeType="withEffect">
                                  <p:stCondLst>
                                    <p:cond delay="26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grpId="0" nodeType="withEffect">
                                  <p:stCondLst>
                                    <p:cond delay="26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26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600"/>
                                        <p:tgtEl>
                                          <p:spTgt spid="15"/>
                                        </p:tgtEl>
                                      </p:cBhvr>
                                    </p:animEffect>
                                    <p:anim calcmode="lin" valueType="num">
                                      <p:cBhvr additive="base">
                                        <p:cTn id="60" dur="600" fill="hold"/>
                                        <p:tgtEl>
                                          <p:spTgt spid="15"/>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52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600"/>
                                        <p:tgtEl>
                                          <p:spTgt spid="16"/>
                                        </p:tgtEl>
                                      </p:cBhvr>
                                    </p:animEffect>
                                    <p:anim calcmode="lin" valueType="num">
                                      <p:cBhvr additive="base">
                                        <p:cTn id="64" dur="600" fill="hold"/>
                                        <p:tgtEl>
                                          <p:spTgt spid="16"/>
                                        </p:tgtEl>
                                        <p:attrNameLst>
                                          <p:attrName>ppt_y</p:attrName>
                                        </p:attrNameLst>
                                      </p:cBhvr>
                                      <p:tavLst>
                                        <p:tav tm="0">
                                          <p:val>
                                            <p:strVal val="#ppt_y+0.03"/>
                                          </p:val>
                                        </p:tav>
                                        <p:tav tm="100000">
                                          <p:val>
                                            <p:strVal val="#ppt_y"/>
                                          </p:val>
                                        </p:tav>
                                      </p:tavLst>
                                    </p:anim>
                                  </p:childTnLst>
                                </p:cTn>
                              </p:par>
                              <p:par>
                                <p:cTn id="65" presetID="10" presetClass="entr" presetSubtype="0" fill="hold" grpId="0" nodeType="withEffect">
                                  <p:stCondLst>
                                    <p:cond delay="52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600"/>
                                        <p:tgtEl>
                                          <p:spTgt spid="17"/>
                                        </p:tgtEl>
                                      </p:cBhvr>
                                    </p:animEffect>
                                    <p:anim calcmode="lin" valueType="num">
                                      <p:cBhvr additive="base">
                                        <p:cTn id="68" dur="600" fill="hold"/>
                                        <p:tgtEl>
                                          <p:spTgt spid="17"/>
                                        </p:tgtEl>
                                        <p:attrNameLst>
                                          <p:attrName>ppt_y</p:attrName>
                                        </p:attrNameLst>
                                      </p:cBhvr>
                                      <p:tavLst>
                                        <p:tav tm="0">
                                          <p:val>
                                            <p:strVal val="#ppt_y+0.03"/>
                                          </p:val>
                                        </p:tav>
                                        <p:tav tm="100000">
                                          <p:val>
                                            <p:strVal val="#ppt_y"/>
                                          </p:val>
                                        </p:tav>
                                      </p:tavLst>
                                    </p:anim>
                                  </p:childTnLst>
                                </p:cTn>
                              </p:par>
                              <p:par>
                                <p:cTn id="69" presetID="10" presetClass="entr" presetSubtype="0" fill="hold" grpId="0" nodeType="withEffect">
                                  <p:stCondLst>
                                    <p:cond delay="52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600"/>
                                        <p:tgtEl>
                                          <p:spTgt spid="18"/>
                                        </p:tgtEl>
                                      </p:cBhvr>
                                    </p:animEffect>
                                    <p:anim calcmode="lin" valueType="num">
                                      <p:cBhvr additive="base">
                                        <p:cTn id="72" dur="600" fill="hold"/>
                                        <p:tgtEl>
                                          <p:spTgt spid="18"/>
                                        </p:tgtEl>
                                        <p:attrNameLst>
                                          <p:attrName>ppt_y</p:attrName>
                                        </p:attrNameLst>
                                      </p:cBhvr>
                                      <p:tavLst>
                                        <p:tav tm="0">
                                          <p:val>
                                            <p:strVal val="#ppt_y+0.03"/>
                                          </p:val>
                                        </p:tav>
                                        <p:tav tm="100000">
                                          <p:val>
                                            <p:strVal val="#ppt_y"/>
                                          </p:val>
                                        </p:tav>
                                      </p:tavLst>
                                    </p:anim>
                                  </p:childTnLst>
                                </p:cTn>
                              </p:par>
                              <p:par>
                                <p:cTn id="73" presetID="10" presetClass="entr" presetSubtype="0" fill="hold" grpId="0" nodeType="withEffect">
                                  <p:stCondLst>
                                    <p:cond delay="52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600"/>
                                        <p:tgtEl>
                                          <p:spTgt spid="19"/>
                                        </p:tgtEl>
                                      </p:cBhvr>
                                    </p:animEffect>
                                    <p:anim calcmode="lin" valueType="num">
                                      <p:cBhvr additive="base">
                                        <p:cTn id="76" dur="600" fill="hold"/>
                                        <p:tgtEl>
                                          <p:spTgt spid="19"/>
                                        </p:tgtEl>
                                        <p:attrNameLst>
                                          <p:attrName>ppt_y</p:attrName>
                                        </p:attrNameLst>
                                      </p:cBhvr>
                                      <p:tavLst>
                                        <p:tav tm="0">
                                          <p:val>
                                            <p:strVal val="#ppt_y+0.03"/>
                                          </p:val>
                                        </p:tav>
                                        <p:tav tm="100000">
                                          <p:val>
                                            <p:strVal val="#ppt_y"/>
                                          </p:val>
                                        </p:tav>
                                      </p:tavLst>
                                    </p:anim>
                                  </p:childTnLst>
                                </p:cTn>
                              </p:par>
                              <p:par>
                                <p:cTn id="77" presetID="10" presetClass="entr" presetSubtype="0" fill="hold" grpId="0" nodeType="withEffect">
                                  <p:stCondLst>
                                    <p:cond delay="52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600"/>
                                        <p:tgtEl>
                                          <p:spTgt spid="20"/>
                                        </p:tgtEl>
                                      </p:cBhvr>
                                    </p:animEffect>
                                    <p:anim calcmode="lin" valueType="num">
                                      <p:cBhvr additive="base">
                                        <p:cTn id="80" dur="600" fill="hold"/>
                                        <p:tgtEl>
                                          <p:spTgt spid="20"/>
                                        </p:tgtEl>
                                        <p:attrNameLst>
                                          <p:attrName>ppt_y</p:attrName>
                                        </p:attrNameLst>
                                      </p:cBhvr>
                                      <p:tavLst>
                                        <p:tav tm="0">
                                          <p:val>
                                            <p:strVal val="#ppt_y+0.03"/>
                                          </p:val>
                                        </p:tav>
                                        <p:tav tm="100000">
                                          <p:val>
                                            <p:strVal val="#ppt_y"/>
                                          </p:val>
                                        </p:tav>
                                      </p:tavLst>
                                    </p:anim>
                                  </p:childTnLst>
                                </p:cTn>
                              </p:par>
                              <p:par>
                                <p:cTn id="81" presetID="10" presetClass="entr" presetSubtype="0" fill="hold" grpId="0" nodeType="withEffect">
                                  <p:stCondLst>
                                    <p:cond delay="52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600"/>
                                        <p:tgtEl>
                                          <p:spTgt spid="21"/>
                                        </p:tgtEl>
                                      </p:cBhvr>
                                    </p:animEffect>
                                    <p:anim calcmode="lin" valueType="num">
                                      <p:cBhvr additive="base">
                                        <p:cTn id="84" dur="600" fill="hold"/>
                                        <p:tgtEl>
                                          <p:spTgt spid="21"/>
                                        </p:tgtEl>
                                        <p:attrNameLst>
                                          <p:attrName>ppt_y</p:attrName>
                                        </p:attrNameLst>
                                      </p:cBhvr>
                                      <p:tavLst>
                                        <p:tav tm="0">
                                          <p:val>
                                            <p:strVal val="#ppt_y+0.03"/>
                                          </p:val>
                                        </p:tav>
                                        <p:tav tm="100000">
                                          <p:val>
                                            <p:strVal val="#ppt_y"/>
                                          </p:val>
                                        </p:tav>
                                      </p:tavLst>
                                    </p:anim>
                                  </p:childTnLst>
                                </p:cTn>
                              </p:par>
                              <p:par>
                                <p:cTn id="85" presetID="10" presetClass="entr" presetSubtype="0" fill="hold" grpId="0" nodeType="withEffect">
                                  <p:stCondLst>
                                    <p:cond delay="52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600"/>
                                        <p:tgtEl>
                                          <p:spTgt spid="22"/>
                                        </p:tgtEl>
                                      </p:cBhvr>
                                    </p:animEffect>
                                    <p:anim calcmode="lin" valueType="num">
                                      <p:cBhvr additive="base">
                                        <p:cTn id="88" dur="600" fill="hold"/>
                                        <p:tgtEl>
                                          <p:spTgt spid="22"/>
                                        </p:tgtEl>
                                        <p:attrNameLst>
                                          <p:attrName>ppt_y</p:attrName>
                                        </p:attrNameLst>
                                      </p:cBhvr>
                                      <p:tavLst>
                                        <p:tav tm="0">
                                          <p:val>
                                            <p:strVal val="#ppt_y+0.03"/>
                                          </p:val>
                                        </p:tav>
                                        <p:tav tm="100000">
                                          <p:val>
                                            <p:strVal val="#ppt_y"/>
                                          </p:val>
                                        </p:tav>
                                      </p:tavLst>
                                    </p:anim>
                                  </p:childTnLst>
                                </p:cTn>
                              </p:par>
                              <p:par>
                                <p:cTn id="89" presetID="10" presetClass="entr" presetSubtype="0" fill="hold" grpId="0" nodeType="withEffect">
                                  <p:stCondLst>
                                    <p:cond delay="520"/>
                                  </p:stCondLst>
                                  <p:childTnLst>
                                    <p:set>
                                      <p:cBhvr>
                                        <p:cTn id="90" dur="1" fill="hold">
                                          <p:stCondLst>
                                            <p:cond delay="0"/>
                                          </p:stCondLst>
                                        </p:cTn>
                                        <p:tgtEl>
                                          <p:spTgt spid="23"/>
                                        </p:tgtEl>
                                        <p:attrNameLst>
                                          <p:attrName>style.visibility</p:attrName>
                                        </p:attrNameLst>
                                      </p:cBhvr>
                                      <p:to>
                                        <p:strVal val="visible"/>
                                      </p:to>
                                    </p:set>
                                    <p:animEffect transition="in" filter="fade">
                                      <p:cBhvr>
                                        <p:cTn id="91" dur="600"/>
                                        <p:tgtEl>
                                          <p:spTgt spid="23"/>
                                        </p:tgtEl>
                                      </p:cBhvr>
                                    </p:animEffect>
                                    <p:anim calcmode="lin" valueType="num">
                                      <p:cBhvr additive="base">
                                        <p:cTn id="92" dur="600" fill="hold"/>
                                        <p:tgtEl>
                                          <p:spTgt spid="23"/>
                                        </p:tgtEl>
                                        <p:attrNameLst>
                                          <p:attrName>ppt_y</p:attrName>
                                        </p:attrNameLst>
                                      </p:cBhvr>
                                      <p:tavLst>
                                        <p:tav tm="0">
                                          <p:val>
                                            <p:strVal val="#ppt_y+0.03"/>
                                          </p:val>
                                        </p:tav>
                                        <p:tav tm="100000">
                                          <p:val>
                                            <p:strVal val="#ppt_y"/>
                                          </p:val>
                                        </p:tav>
                                      </p:tavLst>
                                    </p:anim>
                                  </p:childTnLst>
                                </p:cTn>
                              </p:par>
                              <p:par>
                                <p:cTn id="93" presetID="10" presetClass="entr" presetSubtype="0" fill="hold" grpId="0" nodeType="withEffect">
                                  <p:stCondLst>
                                    <p:cond delay="520"/>
                                  </p:stCondLst>
                                  <p:childTnLst>
                                    <p:set>
                                      <p:cBhvr>
                                        <p:cTn id="94" dur="1" fill="hold">
                                          <p:stCondLst>
                                            <p:cond delay="0"/>
                                          </p:stCondLst>
                                        </p:cTn>
                                        <p:tgtEl>
                                          <p:spTgt spid="24"/>
                                        </p:tgtEl>
                                        <p:attrNameLst>
                                          <p:attrName>style.visibility</p:attrName>
                                        </p:attrNameLst>
                                      </p:cBhvr>
                                      <p:to>
                                        <p:strVal val="visible"/>
                                      </p:to>
                                    </p:set>
                                    <p:animEffect transition="in" filter="fade">
                                      <p:cBhvr>
                                        <p:cTn id="95" dur="600"/>
                                        <p:tgtEl>
                                          <p:spTgt spid="24"/>
                                        </p:tgtEl>
                                      </p:cBhvr>
                                    </p:animEffect>
                                    <p:anim calcmode="lin" valueType="num">
                                      <p:cBhvr additive="base">
                                        <p:cTn id="96" dur="600" fill="hold"/>
                                        <p:tgtEl>
                                          <p:spTgt spid="24"/>
                                        </p:tgtEl>
                                        <p:attrNameLst>
                                          <p:attrName>ppt_y</p:attrName>
                                        </p:attrNameLst>
                                      </p:cBhvr>
                                      <p:tavLst>
                                        <p:tav tm="0">
                                          <p:val>
                                            <p:strVal val="#ppt_y+0.03"/>
                                          </p:val>
                                        </p:tav>
                                        <p:tav tm="100000">
                                          <p:val>
                                            <p:strVal val="#ppt_y"/>
                                          </p:val>
                                        </p:tav>
                                      </p:tavLst>
                                    </p:anim>
                                  </p:childTnLst>
                                </p:cTn>
                              </p:par>
                              <p:par>
                                <p:cTn id="97" presetID="10" presetClass="entr" presetSubtype="0" fill="hold" grpId="0" nodeType="withEffect">
                                  <p:stCondLst>
                                    <p:cond delay="520"/>
                                  </p:stCondLst>
                                  <p:childTnLst>
                                    <p:set>
                                      <p:cBhvr>
                                        <p:cTn id="98" dur="1" fill="hold">
                                          <p:stCondLst>
                                            <p:cond delay="0"/>
                                          </p:stCondLst>
                                        </p:cTn>
                                        <p:tgtEl>
                                          <p:spTgt spid="25"/>
                                        </p:tgtEl>
                                        <p:attrNameLst>
                                          <p:attrName>style.visibility</p:attrName>
                                        </p:attrNameLst>
                                      </p:cBhvr>
                                      <p:to>
                                        <p:strVal val="visible"/>
                                      </p:to>
                                    </p:set>
                                    <p:animEffect transition="in" filter="fade">
                                      <p:cBhvr>
                                        <p:cTn id="99" dur="600"/>
                                        <p:tgtEl>
                                          <p:spTgt spid="25"/>
                                        </p:tgtEl>
                                      </p:cBhvr>
                                    </p:animEffect>
                                    <p:anim calcmode="lin" valueType="num">
                                      <p:cBhvr additive="base">
                                        <p:cTn id="100" dur="600" fill="hold"/>
                                        <p:tgtEl>
                                          <p:spTgt spid="25"/>
                                        </p:tgtEl>
                                        <p:attrNameLst>
                                          <p:attrName>ppt_y</p:attrName>
                                        </p:attrNameLst>
                                      </p:cBhvr>
                                      <p:tavLst>
                                        <p:tav tm="0">
                                          <p:val>
                                            <p:strVal val="#ppt_y+0.03"/>
                                          </p:val>
                                        </p:tav>
                                        <p:tav tm="100000">
                                          <p:val>
                                            <p:strVal val="#ppt_y"/>
                                          </p:val>
                                        </p:tav>
                                      </p:tavLst>
                                    </p:anim>
                                  </p:childTnLst>
                                </p:cTn>
                              </p:par>
                              <p:par>
                                <p:cTn id="101" presetID="10" presetClass="entr" presetSubtype="0" fill="hold" grpId="0" nodeType="withEffect">
                                  <p:stCondLst>
                                    <p:cond delay="520"/>
                                  </p:stCondLst>
                                  <p:childTnLst>
                                    <p:set>
                                      <p:cBhvr>
                                        <p:cTn id="102" dur="1" fill="hold">
                                          <p:stCondLst>
                                            <p:cond delay="0"/>
                                          </p:stCondLst>
                                        </p:cTn>
                                        <p:tgtEl>
                                          <p:spTgt spid="26"/>
                                        </p:tgtEl>
                                        <p:attrNameLst>
                                          <p:attrName>style.visibility</p:attrName>
                                        </p:attrNameLst>
                                      </p:cBhvr>
                                      <p:to>
                                        <p:strVal val="visible"/>
                                      </p:to>
                                    </p:set>
                                    <p:animEffect transition="in" filter="fade">
                                      <p:cBhvr>
                                        <p:cTn id="103" dur="600"/>
                                        <p:tgtEl>
                                          <p:spTgt spid="26"/>
                                        </p:tgtEl>
                                      </p:cBhvr>
                                    </p:animEffect>
                                    <p:anim calcmode="lin" valueType="num">
                                      <p:cBhvr additive="base">
                                        <p:cTn id="104" dur="600" fill="hold"/>
                                        <p:tgtEl>
                                          <p:spTgt spid="26"/>
                                        </p:tgtEl>
                                        <p:attrNameLst>
                                          <p:attrName>ppt_y</p:attrName>
                                        </p:attrNameLst>
                                      </p:cBhvr>
                                      <p:tavLst>
                                        <p:tav tm="0">
                                          <p:val>
                                            <p:strVal val="#ppt_y+0.03"/>
                                          </p:val>
                                        </p:tav>
                                        <p:tav tm="100000">
                                          <p:val>
                                            <p:strVal val="#ppt_y"/>
                                          </p:val>
                                        </p:tav>
                                      </p:tavLst>
                                    </p:anim>
                                  </p:childTnLst>
                                </p:cTn>
                              </p:par>
                              <p:par>
                                <p:cTn id="105" presetID="10" presetClass="entr" presetSubtype="0" fill="hold" grpId="0" nodeType="withEffect">
                                  <p:stCondLst>
                                    <p:cond delay="520"/>
                                  </p:stCondLst>
                                  <p:childTnLst>
                                    <p:set>
                                      <p:cBhvr>
                                        <p:cTn id="106" dur="1" fill="hold">
                                          <p:stCondLst>
                                            <p:cond delay="0"/>
                                          </p:stCondLst>
                                        </p:cTn>
                                        <p:tgtEl>
                                          <p:spTgt spid="27"/>
                                        </p:tgtEl>
                                        <p:attrNameLst>
                                          <p:attrName>style.visibility</p:attrName>
                                        </p:attrNameLst>
                                      </p:cBhvr>
                                      <p:to>
                                        <p:strVal val="visible"/>
                                      </p:to>
                                    </p:set>
                                    <p:animEffect transition="in" filter="fade">
                                      <p:cBhvr>
                                        <p:cTn id="107" dur="600"/>
                                        <p:tgtEl>
                                          <p:spTgt spid="27"/>
                                        </p:tgtEl>
                                      </p:cBhvr>
                                    </p:animEffect>
                                    <p:anim calcmode="lin" valueType="num">
                                      <p:cBhvr additive="base">
                                        <p:cTn id="108" dur="600" fill="hold"/>
                                        <p:tgtEl>
                                          <p:spTgt spid="27"/>
                                        </p:tgtEl>
                                        <p:attrNameLst>
                                          <p:attrName>ppt_y</p:attrName>
                                        </p:attrNameLst>
                                      </p:cBhvr>
                                      <p:tavLst>
                                        <p:tav tm="0">
                                          <p:val>
                                            <p:strVal val="#ppt_y+0.03"/>
                                          </p:val>
                                        </p:tav>
                                        <p:tav tm="100000">
                                          <p:val>
                                            <p:strVal val="#ppt_y"/>
                                          </p:val>
                                        </p:tav>
                                      </p:tavLst>
                                    </p:anim>
                                  </p:childTnLst>
                                </p:cTn>
                              </p:par>
                              <p:par>
                                <p:cTn id="109" presetID="10" presetClass="entr" presetSubtype="0" fill="hold" grpId="0" nodeType="withEffect">
                                  <p:stCondLst>
                                    <p:cond delay="780"/>
                                  </p:stCondLst>
                                  <p:childTnLst>
                                    <p:set>
                                      <p:cBhvr>
                                        <p:cTn id="110" dur="1" fill="hold">
                                          <p:stCondLst>
                                            <p:cond delay="0"/>
                                          </p:stCondLst>
                                        </p:cTn>
                                        <p:tgtEl>
                                          <p:spTgt spid="28"/>
                                        </p:tgtEl>
                                        <p:attrNameLst>
                                          <p:attrName>style.visibility</p:attrName>
                                        </p:attrNameLst>
                                      </p:cBhvr>
                                      <p:to>
                                        <p:strVal val="visible"/>
                                      </p:to>
                                    </p:set>
                                    <p:animEffect transition="in" filter="fade">
                                      <p:cBhvr>
                                        <p:cTn id="111" dur="600"/>
                                        <p:tgtEl>
                                          <p:spTgt spid="28"/>
                                        </p:tgtEl>
                                      </p:cBhvr>
                                    </p:animEffect>
                                    <p:anim calcmode="lin" valueType="num">
                                      <p:cBhvr additive="base">
                                        <p:cTn id="112" dur="600" fill="hold"/>
                                        <p:tgtEl>
                                          <p:spTgt spid="28"/>
                                        </p:tgtEl>
                                        <p:attrNameLst>
                                          <p:attrName>ppt_y</p:attrName>
                                        </p:attrNameLst>
                                      </p:cBhvr>
                                      <p:tavLst>
                                        <p:tav tm="0">
                                          <p:val>
                                            <p:strVal val="#ppt_y+0.03"/>
                                          </p:val>
                                        </p:tav>
                                        <p:tav tm="100000">
                                          <p:val>
                                            <p:strVal val="#ppt_y"/>
                                          </p:val>
                                        </p:tav>
                                      </p:tavLst>
                                    </p:anim>
                                  </p:childTnLst>
                                </p:cTn>
                              </p:par>
                              <p:par>
                                <p:cTn id="113" presetID="10" presetClass="entr" presetSubtype="0" fill="hold" grpId="0" nodeType="withEffect">
                                  <p:stCondLst>
                                    <p:cond delay="780"/>
                                  </p:stCondLst>
                                  <p:childTnLst>
                                    <p:set>
                                      <p:cBhvr>
                                        <p:cTn id="114" dur="1" fill="hold">
                                          <p:stCondLst>
                                            <p:cond delay="0"/>
                                          </p:stCondLst>
                                        </p:cTn>
                                        <p:tgtEl>
                                          <p:spTgt spid="29"/>
                                        </p:tgtEl>
                                        <p:attrNameLst>
                                          <p:attrName>style.visibility</p:attrName>
                                        </p:attrNameLst>
                                      </p:cBhvr>
                                      <p:to>
                                        <p:strVal val="visible"/>
                                      </p:to>
                                    </p:set>
                                    <p:animEffect transition="in" filter="fade">
                                      <p:cBhvr>
                                        <p:cTn id="115" dur="600"/>
                                        <p:tgtEl>
                                          <p:spTgt spid="29"/>
                                        </p:tgtEl>
                                      </p:cBhvr>
                                    </p:animEffect>
                                    <p:anim calcmode="lin" valueType="num">
                                      <p:cBhvr additive="base">
                                        <p:cTn id="116" dur="600" fill="hold"/>
                                        <p:tgtEl>
                                          <p:spTgt spid="29"/>
                                        </p:tgtEl>
                                        <p:attrNameLst>
                                          <p:attrName>ppt_y</p:attrName>
                                        </p:attrNameLst>
                                      </p:cBhvr>
                                      <p:tavLst>
                                        <p:tav tm="0">
                                          <p:val>
                                            <p:strVal val="#ppt_y+0.03"/>
                                          </p:val>
                                        </p:tav>
                                        <p:tav tm="100000">
                                          <p:val>
                                            <p:strVal val="#ppt_y"/>
                                          </p:val>
                                        </p:tav>
                                      </p:tavLst>
                                    </p:anim>
                                  </p:childTnLst>
                                </p:cTn>
                              </p:par>
                              <p:par>
                                <p:cTn id="117" presetID="10" presetClass="entr" presetSubtype="0" fill="hold" grpId="0" nodeType="withEffect">
                                  <p:stCondLst>
                                    <p:cond delay="780"/>
                                  </p:stCondLst>
                                  <p:childTnLst>
                                    <p:set>
                                      <p:cBhvr>
                                        <p:cTn id="118" dur="1" fill="hold">
                                          <p:stCondLst>
                                            <p:cond delay="0"/>
                                          </p:stCondLst>
                                        </p:cTn>
                                        <p:tgtEl>
                                          <p:spTgt spid="30"/>
                                        </p:tgtEl>
                                        <p:attrNameLst>
                                          <p:attrName>style.visibility</p:attrName>
                                        </p:attrNameLst>
                                      </p:cBhvr>
                                      <p:to>
                                        <p:strVal val="visible"/>
                                      </p:to>
                                    </p:set>
                                    <p:animEffect transition="in" filter="fade">
                                      <p:cBhvr>
                                        <p:cTn id="119" dur="600"/>
                                        <p:tgtEl>
                                          <p:spTgt spid="30"/>
                                        </p:tgtEl>
                                      </p:cBhvr>
                                    </p:animEffect>
                                    <p:anim calcmode="lin" valueType="num">
                                      <p:cBhvr additive="base">
                                        <p:cTn id="120" dur="600" fill="hold"/>
                                        <p:tgtEl>
                                          <p:spTgt spid="30"/>
                                        </p:tgtEl>
                                        <p:attrNameLst>
                                          <p:attrName>ppt_y</p:attrName>
                                        </p:attrNameLst>
                                      </p:cBhvr>
                                      <p:tavLst>
                                        <p:tav tm="0">
                                          <p:val>
                                            <p:strVal val="#ppt_y+0.03"/>
                                          </p:val>
                                        </p:tav>
                                        <p:tav tm="100000">
                                          <p:val>
                                            <p:strVal val="#ppt_y"/>
                                          </p:val>
                                        </p:tav>
                                      </p:tavLst>
                                    </p:anim>
                                  </p:childTnLst>
                                </p:cTn>
                              </p:par>
                              <p:par>
                                <p:cTn id="121" presetID="10" presetClass="entr" presetSubtype="0" fill="hold" grpId="0" nodeType="withEffect">
                                  <p:stCondLst>
                                    <p:cond delay="780"/>
                                  </p:stCondLst>
                                  <p:childTnLst>
                                    <p:set>
                                      <p:cBhvr>
                                        <p:cTn id="122" dur="1" fill="hold">
                                          <p:stCondLst>
                                            <p:cond delay="0"/>
                                          </p:stCondLst>
                                        </p:cTn>
                                        <p:tgtEl>
                                          <p:spTgt spid="31"/>
                                        </p:tgtEl>
                                        <p:attrNameLst>
                                          <p:attrName>style.visibility</p:attrName>
                                        </p:attrNameLst>
                                      </p:cBhvr>
                                      <p:to>
                                        <p:strVal val="visible"/>
                                      </p:to>
                                    </p:set>
                                    <p:animEffect transition="in" filter="fade">
                                      <p:cBhvr>
                                        <p:cTn id="123" dur="600"/>
                                        <p:tgtEl>
                                          <p:spTgt spid="31"/>
                                        </p:tgtEl>
                                      </p:cBhvr>
                                    </p:animEffect>
                                    <p:anim calcmode="lin" valueType="num">
                                      <p:cBhvr additive="base">
                                        <p:cTn id="124" dur="600" fill="hold"/>
                                        <p:tgtEl>
                                          <p:spTgt spid="31"/>
                                        </p:tgtEl>
                                        <p:attrNameLst>
                                          <p:attrName>ppt_y</p:attrName>
                                        </p:attrNameLst>
                                      </p:cBhvr>
                                      <p:tavLst>
                                        <p:tav tm="0">
                                          <p:val>
                                            <p:strVal val="#ppt_y+0.03"/>
                                          </p:val>
                                        </p:tav>
                                        <p:tav tm="100000">
                                          <p:val>
                                            <p:strVal val="#ppt_y"/>
                                          </p:val>
                                        </p:tav>
                                      </p:tavLst>
                                    </p:anim>
                                  </p:childTnLst>
                                </p:cTn>
                              </p:par>
                              <p:par>
                                <p:cTn id="125" presetID="10" presetClass="entr" presetSubtype="0" fill="hold" grpId="0" nodeType="withEffect">
                                  <p:stCondLst>
                                    <p:cond delay="780"/>
                                  </p:stCondLst>
                                  <p:childTnLst>
                                    <p:set>
                                      <p:cBhvr>
                                        <p:cTn id="126" dur="1" fill="hold">
                                          <p:stCondLst>
                                            <p:cond delay="0"/>
                                          </p:stCondLst>
                                        </p:cTn>
                                        <p:tgtEl>
                                          <p:spTgt spid="32"/>
                                        </p:tgtEl>
                                        <p:attrNameLst>
                                          <p:attrName>style.visibility</p:attrName>
                                        </p:attrNameLst>
                                      </p:cBhvr>
                                      <p:to>
                                        <p:strVal val="visible"/>
                                      </p:to>
                                    </p:set>
                                    <p:animEffect transition="in" filter="fade">
                                      <p:cBhvr>
                                        <p:cTn id="127" dur="600"/>
                                        <p:tgtEl>
                                          <p:spTgt spid="32"/>
                                        </p:tgtEl>
                                      </p:cBhvr>
                                    </p:animEffect>
                                    <p:anim calcmode="lin" valueType="num">
                                      <p:cBhvr additive="base">
                                        <p:cTn id="128" dur="600" fill="hold"/>
                                        <p:tgtEl>
                                          <p:spTgt spid="32"/>
                                        </p:tgtEl>
                                        <p:attrNameLst>
                                          <p:attrName>ppt_y</p:attrName>
                                        </p:attrNameLst>
                                      </p:cBhvr>
                                      <p:tavLst>
                                        <p:tav tm="0">
                                          <p:val>
                                            <p:strVal val="#ppt_y+0.03"/>
                                          </p:val>
                                        </p:tav>
                                        <p:tav tm="100000">
                                          <p:val>
                                            <p:strVal val="#ppt_y"/>
                                          </p:val>
                                        </p:tav>
                                      </p:tavLst>
                                    </p:anim>
                                  </p:childTnLst>
                                </p:cTn>
                              </p:par>
                              <p:par>
                                <p:cTn id="129" presetID="10" presetClass="entr" presetSubtype="0" fill="hold" grpId="0" nodeType="withEffect">
                                  <p:stCondLst>
                                    <p:cond delay="780"/>
                                  </p:stCondLst>
                                  <p:childTnLst>
                                    <p:set>
                                      <p:cBhvr>
                                        <p:cTn id="130" dur="1" fill="hold">
                                          <p:stCondLst>
                                            <p:cond delay="0"/>
                                          </p:stCondLst>
                                        </p:cTn>
                                        <p:tgtEl>
                                          <p:spTgt spid="33"/>
                                        </p:tgtEl>
                                        <p:attrNameLst>
                                          <p:attrName>style.visibility</p:attrName>
                                        </p:attrNameLst>
                                      </p:cBhvr>
                                      <p:to>
                                        <p:strVal val="visible"/>
                                      </p:to>
                                    </p:set>
                                    <p:animEffect transition="in" filter="fade">
                                      <p:cBhvr>
                                        <p:cTn id="131" dur="600"/>
                                        <p:tgtEl>
                                          <p:spTgt spid="33"/>
                                        </p:tgtEl>
                                      </p:cBhvr>
                                    </p:animEffect>
                                    <p:anim calcmode="lin" valueType="num">
                                      <p:cBhvr additive="base">
                                        <p:cTn id="132" dur="600" fill="hold"/>
                                        <p:tgtEl>
                                          <p:spTgt spid="33"/>
                                        </p:tgtEl>
                                        <p:attrNameLst>
                                          <p:attrName>ppt_y</p:attrName>
                                        </p:attrNameLst>
                                      </p:cBhvr>
                                      <p:tavLst>
                                        <p:tav tm="0">
                                          <p:val>
                                            <p:strVal val="#ppt_y+0.03"/>
                                          </p:val>
                                        </p:tav>
                                        <p:tav tm="100000">
                                          <p:val>
                                            <p:strVal val="#ppt_y"/>
                                          </p:val>
                                        </p:tav>
                                      </p:tavLst>
                                    </p:anim>
                                  </p:childTnLst>
                                </p:cTn>
                              </p:par>
                              <p:par>
                                <p:cTn id="133" presetID="10" presetClass="entr" presetSubtype="0" fill="hold" grpId="0" nodeType="withEffect">
                                  <p:stCondLst>
                                    <p:cond delay="780"/>
                                  </p:stCondLst>
                                  <p:childTnLst>
                                    <p:set>
                                      <p:cBhvr>
                                        <p:cTn id="134" dur="1" fill="hold">
                                          <p:stCondLst>
                                            <p:cond delay="0"/>
                                          </p:stCondLst>
                                        </p:cTn>
                                        <p:tgtEl>
                                          <p:spTgt spid="34"/>
                                        </p:tgtEl>
                                        <p:attrNameLst>
                                          <p:attrName>style.visibility</p:attrName>
                                        </p:attrNameLst>
                                      </p:cBhvr>
                                      <p:to>
                                        <p:strVal val="visible"/>
                                      </p:to>
                                    </p:set>
                                    <p:animEffect transition="in" filter="fade">
                                      <p:cBhvr>
                                        <p:cTn id="135" dur="600"/>
                                        <p:tgtEl>
                                          <p:spTgt spid="34"/>
                                        </p:tgtEl>
                                      </p:cBhvr>
                                    </p:animEffect>
                                    <p:anim calcmode="lin" valueType="num">
                                      <p:cBhvr additive="base">
                                        <p:cTn id="136" dur="600" fill="hold"/>
                                        <p:tgtEl>
                                          <p:spTgt spid="34"/>
                                        </p:tgtEl>
                                        <p:attrNameLst>
                                          <p:attrName>ppt_y</p:attrName>
                                        </p:attrNameLst>
                                      </p:cBhvr>
                                      <p:tavLst>
                                        <p:tav tm="0">
                                          <p:val>
                                            <p:strVal val="#ppt_y+0.03"/>
                                          </p:val>
                                        </p:tav>
                                        <p:tav tm="100000">
                                          <p:val>
                                            <p:strVal val="#ppt_y"/>
                                          </p:val>
                                        </p:tav>
                                      </p:tavLst>
                                    </p:anim>
                                  </p:childTnLst>
                                </p:cTn>
                              </p:par>
                              <p:par>
                                <p:cTn id="137" presetID="10" presetClass="entr" presetSubtype="0" fill="hold" grpId="0" nodeType="withEffect">
                                  <p:stCondLst>
                                    <p:cond delay="780"/>
                                  </p:stCondLst>
                                  <p:childTnLst>
                                    <p:set>
                                      <p:cBhvr>
                                        <p:cTn id="138" dur="1" fill="hold">
                                          <p:stCondLst>
                                            <p:cond delay="0"/>
                                          </p:stCondLst>
                                        </p:cTn>
                                        <p:tgtEl>
                                          <p:spTgt spid="35"/>
                                        </p:tgtEl>
                                        <p:attrNameLst>
                                          <p:attrName>style.visibility</p:attrName>
                                        </p:attrNameLst>
                                      </p:cBhvr>
                                      <p:to>
                                        <p:strVal val="visible"/>
                                      </p:to>
                                    </p:set>
                                    <p:animEffect transition="in" filter="fade">
                                      <p:cBhvr>
                                        <p:cTn id="139" dur="600"/>
                                        <p:tgtEl>
                                          <p:spTgt spid="35"/>
                                        </p:tgtEl>
                                      </p:cBhvr>
                                    </p:animEffect>
                                    <p:anim calcmode="lin" valueType="num">
                                      <p:cBhvr additive="base">
                                        <p:cTn id="140" dur="600" fill="hold"/>
                                        <p:tgtEl>
                                          <p:spTgt spid="35"/>
                                        </p:tgtEl>
                                        <p:attrNameLst>
                                          <p:attrName>ppt_y</p:attrName>
                                        </p:attrNameLst>
                                      </p:cBhvr>
                                      <p:tavLst>
                                        <p:tav tm="0">
                                          <p:val>
                                            <p:strVal val="#ppt_y+0.03"/>
                                          </p:val>
                                        </p:tav>
                                        <p:tav tm="100000">
                                          <p:val>
                                            <p:strVal val="#ppt_y"/>
                                          </p:val>
                                        </p:tav>
                                      </p:tavLst>
                                    </p:anim>
                                  </p:childTnLst>
                                </p:cTn>
                              </p:par>
                              <p:par>
                                <p:cTn id="141" presetID="10" presetClass="entr" presetSubtype="0" fill="hold" grpId="0" nodeType="withEffect">
                                  <p:stCondLst>
                                    <p:cond delay="780"/>
                                  </p:stCondLst>
                                  <p:childTnLst>
                                    <p:set>
                                      <p:cBhvr>
                                        <p:cTn id="142" dur="1" fill="hold">
                                          <p:stCondLst>
                                            <p:cond delay="0"/>
                                          </p:stCondLst>
                                        </p:cTn>
                                        <p:tgtEl>
                                          <p:spTgt spid="36"/>
                                        </p:tgtEl>
                                        <p:attrNameLst>
                                          <p:attrName>style.visibility</p:attrName>
                                        </p:attrNameLst>
                                      </p:cBhvr>
                                      <p:to>
                                        <p:strVal val="visible"/>
                                      </p:to>
                                    </p:set>
                                    <p:animEffect transition="in" filter="fade">
                                      <p:cBhvr>
                                        <p:cTn id="143" dur="600"/>
                                        <p:tgtEl>
                                          <p:spTgt spid="36"/>
                                        </p:tgtEl>
                                      </p:cBhvr>
                                    </p:animEffect>
                                    <p:anim calcmode="lin" valueType="num">
                                      <p:cBhvr additive="base">
                                        <p:cTn id="144" dur="600" fill="hold"/>
                                        <p:tgtEl>
                                          <p:spTgt spid="36"/>
                                        </p:tgtEl>
                                        <p:attrNameLst>
                                          <p:attrName>ppt_y</p:attrName>
                                        </p:attrNameLst>
                                      </p:cBhvr>
                                      <p:tavLst>
                                        <p:tav tm="0">
                                          <p:val>
                                            <p:strVal val="#ppt_y+0.03"/>
                                          </p:val>
                                        </p:tav>
                                        <p:tav tm="100000">
                                          <p:val>
                                            <p:strVal val="#ppt_y"/>
                                          </p:val>
                                        </p:tav>
                                      </p:tavLst>
                                    </p:anim>
                                  </p:childTnLst>
                                </p:cTn>
                              </p:par>
                              <p:par>
                                <p:cTn id="145" presetID="10" presetClass="entr" presetSubtype="0" fill="hold" grpId="0" nodeType="withEffect">
                                  <p:stCondLst>
                                    <p:cond delay="780"/>
                                  </p:stCondLst>
                                  <p:childTnLst>
                                    <p:set>
                                      <p:cBhvr>
                                        <p:cTn id="146" dur="1" fill="hold">
                                          <p:stCondLst>
                                            <p:cond delay="0"/>
                                          </p:stCondLst>
                                        </p:cTn>
                                        <p:tgtEl>
                                          <p:spTgt spid="37"/>
                                        </p:tgtEl>
                                        <p:attrNameLst>
                                          <p:attrName>style.visibility</p:attrName>
                                        </p:attrNameLst>
                                      </p:cBhvr>
                                      <p:to>
                                        <p:strVal val="visible"/>
                                      </p:to>
                                    </p:set>
                                    <p:animEffect transition="in" filter="fade">
                                      <p:cBhvr>
                                        <p:cTn id="147" dur="600"/>
                                        <p:tgtEl>
                                          <p:spTgt spid="37"/>
                                        </p:tgtEl>
                                      </p:cBhvr>
                                    </p:animEffect>
                                    <p:anim calcmode="lin" valueType="num">
                                      <p:cBhvr additive="base">
                                        <p:cTn id="148" dur="600" fill="hold"/>
                                        <p:tgtEl>
                                          <p:spTgt spid="37"/>
                                        </p:tgtEl>
                                        <p:attrNameLst>
                                          <p:attrName>ppt_y</p:attrName>
                                        </p:attrNameLst>
                                      </p:cBhvr>
                                      <p:tavLst>
                                        <p:tav tm="0">
                                          <p:val>
                                            <p:strVal val="#ppt_y+0.03"/>
                                          </p:val>
                                        </p:tav>
                                        <p:tav tm="100000">
                                          <p:val>
                                            <p:strVal val="#ppt_y"/>
                                          </p:val>
                                        </p:tav>
                                      </p:tavLst>
                                    </p:anim>
                                  </p:childTnLst>
                                </p:cTn>
                              </p:par>
                              <p:par>
                                <p:cTn id="149" presetID="10" presetClass="entr" presetSubtype="0" fill="hold" grpId="0" nodeType="withEffect">
                                  <p:stCondLst>
                                    <p:cond delay="780"/>
                                  </p:stCondLst>
                                  <p:childTnLst>
                                    <p:set>
                                      <p:cBhvr>
                                        <p:cTn id="150" dur="1" fill="hold">
                                          <p:stCondLst>
                                            <p:cond delay="0"/>
                                          </p:stCondLst>
                                        </p:cTn>
                                        <p:tgtEl>
                                          <p:spTgt spid="38"/>
                                        </p:tgtEl>
                                        <p:attrNameLst>
                                          <p:attrName>style.visibility</p:attrName>
                                        </p:attrNameLst>
                                      </p:cBhvr>
                                      <p:to>
                                        <p:strVal val="visible"/>
                                      </p:to>
                                    </p:set>
                                    <p:animEffect transition="in" filter="fade">
                                      <p:cBhvr>
                                        <p:cTn id="151" dur="600"/>
                                        <p:tgtEl>
                                          <p:spTgt spid="38"/>
                                        </p:tgtEl>
                                      </p:cBhvr>
                                    </p:animEffect>
                                    <p:anim calcmode="lin" valueType="num">
                                      <p:cBhvr additive="base">
                                        <p:cTn id="152" dur="600" fill="hold"/>
                                        <p:tgtEl>
                                          <p:spTgt spid="38"/>
                                        </p:tgtEl>
                                        <p:attrNameLst>
                                          <p:attrName>ppt_y</p:attrName>
                                        </p:attrNameLst>
                                      </p:cBhvr>
                                      <p:tavLst>
                                        <p:tav tm="0">
                                          <p:val>
                                            <p:strVal val="#ppt_y+0.03"/>
                                          </p:val>
                                        </p:tav>
                                        <p:tav tm="100000">
                                          <p:val>
                                            <p:strVal val="#ppt_y"/>
                                          </p:val>
                                        </p:tav>
                                      </p:tavLst>
                                    </p:anim>
                                  </p:childTnLst>
                                </p:cTn>
                              </p:par>
                              <p:par>
                                <p:cTn id="153" presetID="10" presetClass="entr" presetSubtype="0" fill="hold" grpId="0" nodeType="withEffect">
                                  <p:stCondLst>
                                    <p:cond delay="780"/>
                                  </p:stCondLst>
                                  <p:childTnLst>
                                    <p:set>
                                      <p:cBhvr>
                                        <p:cTn id="154" dur="1" fill="hold">
                                          <p:stCondLst>
                                            <p:cond delay="0"/>
                                          </p:stCondLst>
                                        </p:cTn>
                                        <p:tgtEl>
                                          <p:spTgt spid="39"/>
                                        </p:tgtEl>
                                        <p:attrNameLst>
                                          <p:attrName>style.visibility</p:attrName>
                                        </p:attrNameLst>
                                      </p:cBhvr>
                                      <p:to>
                                        <p:strVal val="visible"/>
                                      </p:to>
                                    </p:set>
                                    <p:animEffect transition="in" filter="fade">
                                      <p:cBhvr>
                                        <p:cTn id="155" dur="600"/>
                                        <p:tgtEl>
                                          <p:spTgt spid="39"/>
                                        </p:tgtEl>
                                      </p:cBhvr>
                                    </p:animEffect>
                                    <p:anim calcmode="lin" valueType="num">
                                      <p:cBhvr additive="base">
                                        <p:cTn id="156" dur="600" fill="hold"/>
                                        <p:tgtEl>
                                          <p:spTgt spid="39"/>
                                        </p:tgtEl>
                                        <p:attrNameLst>
                                          <p:attrName>ppt_y</p:attrName>
                                        </p:attrNameLst>
                                      </p:cBhvr>
                                      <p:tavLst>
                                        <p:tav tm="0">
                                          <p:val>
                                            <p:strVal val="#ppt_y+0.03"/>
                                          </p:val>
                                        </p:tav>
                                        <p:tav tm="100000">
                                          <p:val>
                                            <p:strVal val="#ppt_y"/>
                                          </p:val>
                                        </p:tav>
                                      </p:tavLst>
                                    </p:anim>
                                  </p:childTnLst>
                                </p:cTn>
                              </p:par>
                              <p:par>
                                <p:cTn id="157" presetID="10" presetClass="entr" presetSubtype="0" fill="hold" grpId="0" nodeType="withEffect">
                                  <p:stCondLst>
                                    <p:cond delay="1040"/>
                                  </p:stCondLst>
                                  <p:childTnLst>
                                    <p:set>
                                      <p:cBhvr>
                                        <p:cTn id="158" dur="1" fill="hold">
                                          <p:stCondLst>
                                            <p:cond delay="0"/>
                                          </p:stCondLst>
                                        </p:cTn>
                                        <p:tgtEl>
                                          <p:spTgt spid="40"/>
                                        </p:tgtEl>
                                        <p:attrNameLst>
                                          <p:attrName>style.visibility</p:attrName>
                                        </p:attrNameLst>
                                      </p:cBhvr>
                                      <p:to>
                                        <p:strVal val="visible"/>
                                      </p:to>
                                    </p:set>
                                    <p:animEffect transition="in" filter="fade">
                                      <p:cBhvr>
                                        <p:cTn id="159" dur="600"/>
                                        <p:tgtEl>
                                          <p:spTgt spid="40"/>
                                        </p:tgtEl>
                                      </p:cBhvr>
                                    </p:animEffect>
                                    <p:anim calcmode="lin" valueType="num">
                                      <p:cBhvr additive="base">
                                        <p:cTn id="160" dur="600" fill="hold"/>
                                        <p:tgtEl>
                                          <p:spTgt spid="40"/>
                                        </p:tgtEl>
                                        <p:attrNameLst>
                                          <p:attrName>ppt_y</p:attrName>
                                        </p:attrNameLst>
                                      </p:cBhvr>
                                      <p:tavLst>
                                        <p:tav tm="0">
                                          <p:val>
                                            <p:strVal val="#ppt_y+0.03"/>
                                          </p:val>
                                        </p:tav>
                                        <p:tav tm="100000">
                                          <p:val>
                                            <p:strVal val="#ppt_y"/>
                                          </p:val>
                                        </p:tav>
                                      </p:tavLst>
                                    </p:anim>
                                  </p:childTnLst>
                                </p:cTn>
                              </p:par>
                              <p:par>
                                <p:cTn id="161" presetID="10" presetClass="entr" presetSubtype="0" fill="hold" grpId="0" nodeType="withEffect">
                                  <p:stCondLst>
                                    <p:cond delay="1040"/>
                                  </p:stCondLst>
                                  <p:childTnLst>
                                    <p:set>
                                      <p:cBhvr>
                                        <p:cTn id="162" dur="1" fill="hold">
                                          <p:stCondLst>
                                            <p:cond delay="0"/>
                                          </p:stCondLst>
                                        </p:cTn>
                                        <p:tgtEl>
                                          <p:spTgt spid="41"/>
                                        </p:tgtEl>
                                        <p:attrNameLst>
                                          <p:attrName>style.visibility</p:attrName>
                                        </p:attrNameLst>
                                      </p:cBhvr>
                                      <p:to>
                                        <p:strVal val="visible"/>
                                      </p:to>
                                    </p:set>
                                    <p:animEffect transition="in" filter="fade">
                                      <p:cBhvr>
                                        <p:cTn id="163" dur="600"/>
                                        <p:tgtEl>
                                          <p:spTgt spid="41"/>
                                        </p:tgtEl>
                                      </p:cBhvr>
                                    </p:animEffect>
                                    <p:anim calcmode="lin" valueType="num">
                                      <p:cBhvr additive="base">
                                        <p:cTn id="164" dur="600" fill="hold"/>
                                        <p:tgtEl>
                                          <p:spTgt spid="41"/>
                                        </p:tgtEl>
                                        <p:attrNameLst>
                                          <p:attrName>ppt_y</p:attrName>
                                        </p:attrNameLst>
                                      </p:cBhvr>
                                      <p:tavLst>
                                        <p:tav tm="0">
                                          <p:val>
                                            <p:strVal val="#ppt_y+0.03"/>
                                          </p:val>
                                        </p:tav>
                                        <p:tav tm="100000">
                                          <p:val>
                                            <p:strVal val="#ppt_y"/>
                                          </p:val>
                                        </p:tav>
                                      </p:tavLst>
                                    </p:anim>
                                  </p:childTnLst>
                                </p:cTn>
                              </p:par>
                              <p:par>
                                <p:cTn id="165" presetID="10" presetClass="entr" presetSubtype="0" fill="hold" grpId="0" nodeType="withEffect">
                                  <p:stCondLst>
                                    <p:cond delay="1040"/>
                                  </p:stCondLst>
                                  <p:childTnLst>
                                    <p:set>
                                      <p:cBhvr>
                                        <p:cTn id="166" dur="1" fill="hold">
                                          <p:stCondLst>
                                            <p:cond delay="0"/>
                                          </p:stCondLst>
                                        </p:cTn>
                                        <p:tgtEl>
                                          <p:spTgt spid="42"/>
                                        </p:tgtEl>
                                        <p:attrNameLst>
                                          <p:attrName>style.visibility</p:attrName>
                                        </p:attrNameLst>
                                      </p:cBhvr>
                                      <p:to>
                                        <p:strVal val="visible"/>
                                      </p:to>
                                    </p:set>
                                    <p:animEffect transition="in" filter="fade">
                                      <p:cBhvr>
                                        <p:cTn id="167" dur="600"/>
                                        <p:tgtEl>
                                          <p:spTgt spid="42"/>
                                        </p:tgtEl>
                                      </p:cBhvr>
                                    </p:animEffect>
                                    <p:anim calcmode="lin" valueType="num">
                                      <p:cBhvr additive="base">
                                        <p:cTn id="168" dur="600" fill="hold"/>
                                        <p:tgtEl>
                                          <p:spTgt spid="42"/>
                                        </p:tgtEl>
                                        <p:attrNameLst>
                                          <p:attrName>ppt_y</p:attrName>
                                        </p:attrNameLst>
                                      </p:cBhvr>
                                      <p:tavLst>
                                        <p:tav tm="0">
                                          <p:val>
                                            <p:strVal val="#ppt_y+0.03"/>
                                          </p:val>
                                        </p:tav>
                                        <p:tav tm="100000">
                                          <p:val>
                                            <p:strVal val="#ppt_y"/>
                                          </p:val>
                                        </p:tav>
                                      </p:tavLst>
                                    </p:anim>
                                  </p:childTnLst>
                                </p:cTn>
                              </p:par>
                              <p:par>
                                <p:cTn id="169" presetID="10" presetClass="entr" presetSubtype="0" fill="hold" grpId="0" nodeType="withEffect">
                                  <p:stCondLst>
                                    <p:cond delay="1040"/>
                                  </p:stCondLst>
                                  <p:childTnLst>
                                    <p:set>
                                      <p:cBhvr>
                                        <p:cTn id="170" dur="1" fill="hold">
                                          <p:stCondLst>
                                            <p:cond delay="0"/>
                                          </p:stCondLst>
                                        </p:cTn>
                                        <p:tgtEl>
                                          <p:spTgt spid="43"/>
                                        </p:tgtEl>
                                        <p:attrNameLst>
                                          <p:attrName>style.visibility</p:attrName>
                                        </p:attrNameLst>
                                      </p:cBhvr>
                                      <p:to>
                                        <p:strVal val="visible"/>
                                      </p:to>
                                    </p:set>
                                    <p:animEffect transition="in" filter="fade">
                                      <p:cBhvr>
                                        <p:cTn id="171" dur="600"/>
                                        <p:tgtEl>
                                          <p:spTgt spid="43"/>
                                        </p:tgtEl>
                                      </p:cBhvr>
                                    </p:animEffect>
                                    <p:anim calcmode="lin" valueType="num">
                                      <p:cBhvr additive="base">
                                        <p:cTn id="172" dur="600" fill="hold"/>
                                        <p:tgtEl>
                                          <p:spTgt spid="43"/>
                                        </p:tgtEl>
                                        <p:attrNameLst>
                                          <p:attrName>ppt_y</p:attrName>
                                        </p:attrNameLst>
                                      </p:cBhvr>
                                      <p:tavLst>
                                        <p:tav tm="0">
                                          <p:val>
                                            <p:strVal val="#ppt_y+0.03"/>
                                          </p:val>
                                        </p:tav>
                                        <p:tav tm="100000">
                                          <p:val>
                                            <p:strVal val="#ppt_y"/>
                                          </p:val>
                                        </p:tav>
                                      </p:tavLst>
                                    </p:anim>
                                  </p:childTnLst>
                                </p:cTn>
                              </p:par>
                              <p:par>
                                <p:cTn id="173" presetID="10" presetClass="entr" presetSubtype="0" fill="hold" grpId="0" nodeType="withEffect">
                                  <p:stCondLst>
                                    <p:cond delay="1040"/>
                                  </p:stCondLst>
                                  <p:childTnLst>
                                    <p:set>
                                      <p:cBhvr>
                                        <p:cTn id="174" dur="1" fill="hold">
                                          <p:stCondLst>
                                            <p:cond delay="0"/>
                                          </p:stCondLst>
                                        </p:cTn>
                                        <p:tgtEl>
                                          <p:spTgt spid="44"/>
                                        </p:tgtEl>
                                        <p:attrNameLst>
                                          <p:attrName>style.visibility</p:attrName>
                                        </p:attrNameLst>
                                      </p:cBhvr>
                                      <p:to>
                                        <p:strVal val="visible"/>
                                      </p:to>
                                    </p:set>
                                    <p:animEffect transition="in" filter="fade">
                                      <p:cBhvr>
                                        <p:cTn id="175" dur="600"/>
                                        <p:tgtEl>
                                          <p:spTgt spid="44"/>
                                        </p:tgtEl>
                                      </p:cBhvr>
                                    </p:animEffect>
                                    <p:anim calcmode="lin" valueType="num">
                                      <p:cBhvr additive="base">
                                        <p:cTn id="176" dur="600" fill="hold"/>
                                        <p:tgtEl>
                                          <p:spTgt spid="44"/>
                                        </p:tgtEl>
                                        <p:attrNameLst>
                                          <p:attrName>ppt_y</p:attrName>
                                        </p:attrNameLst>
                                      </p:cBhvr>
                                      <p:tavLst>
                                        <p:tav tm="0">
                                          <p:val>
                                            <p:strVal val="#ppt_y+0.03"/>
                                          </p:val>
                                        </p:tav>
                                        <p:tav tm="100000">
                                          <p:val>
                                            <p:strVal val="#ppt_y"/>
                                          </p:val>
                                        </p:tav>
                                      </p:tavLst>
                                    </p:anim>
                                  </p:childTnLst>
                                </p:cTn>
                              </p:par>
                              <p:par>
                                <p:cTn id="177" presetID="10" presetClass="entr" presetSubtype="0" fill="hold" grpId="0" nodeType="withEffect">
                                  <p:stCondLst>
                                    <p:cond delay="1040"/>
                                  </p:stCondLst>
                                  <p:childTnLst>
                                    <p:set>
                                      <p:cBhvr>
                                        <p:cTn id="178" dur="1" fill="hold">
                                          <p:stCondLst>
                                            <p:cond delay="0"/>
                                          </p:stCondLst>
                                        </p:cTn>
                                        <p:tgtEl>
                                          <p:spTgt spid="45"/>
                                        </p:tgtEl>
                                        <p:attrNameLst>
                                          <p:attrName>style.visibility</p:attrName>
                                        </p:attrNameLst>
                                      </p:cBhvr>
                                      <p:to>
                                        <p:strVal val="visible"/>
                                      </p:to>
                                    </p:set>
                                    <p:animEffect transition="in" filter="fade">
                                      <p:cBhvr>
                                        <p:cTn id="179" dur="600"/>
                                        <p:tgtEl>
                                          <p:spTgt spid="45"/>
                                        </p:tgtEl>
                                      </p:cBhvr>
                                    </p:animEffect>
                                    <p:anim calcmode="lin" valueType="num">
                                      <p:cBhvr additive="base">
                                        <p:cTn id="180" dur="600" fill="hold"/>
                                        <p:tgtEl>
                                          <p:spTgt spid="45"/>
                                        </p:tgtEl>
                                        <p:attrNameLst>
                                          <p:attrName>ppt_y</p:attrName>
                                        </p:attrNameLst>
                                      </p:cBhvr>
                                      <p:tavLst>
                                        <p:tav tm="0">
                                          <p:val>
                                            <p:strVal val="#ppt_y+0.03"/>
                                          </p:val>
                                        </p:tav>
                                        <p:tav tm="100000">
                                          <p:val>
                                            <p:strVal val="#ppt_y"/>
                                          </p:val>
                                        </p:tav>
                                      </p:tavLst>
                                    </p:anim>
                                  </p:childTnLst>
                                </p:cTn>
                              </p:par>
                              <p:par>
                                <p:cTn id="181" presetID="10" presetClass="entr" presetSubtype="0" fill="hold" grpId="0" nodeType="withEffect">
                                  <p:stCondLst>
                                    <p:cond delay="1040"/>
                                  </p:stCondLst>
                                  <p:childTnLst>
                                    <p:set>
                                      <p:cBhvr>
                                        <p:cTn id="182" dur="1" fill="hold">
                                          <p:stCondLst>
                                            <p:cond delay="0"/>
                                          </p:stCondLst>
                                        </p:cTn>
                                        <p:tgtEl>
                                          <p:spTgt spid="46"/>
                                        </p:tgtEl>
                                        <p:attrNameLst>
                                          <p:attrName>style.visibility</p:attrName>
                                        </p:attrNameLst>
                                      </p:cBhvr>
                                      <p:to>
                                        <p:strVal val="visible"/>
                                      </p:to>
                                    </p:set>
                                    <p:animEffect transition="in" filter="fade">
                                      <p:cBhvr>
                                        <p:cTn id="183" dur="600"/>
                                        <p:tgtEl>
                                          <p:spTgt spid="46"/>
                                        </p:tgtEl>
                                      </p:cBhvr>
                                    </p:animEffect>
                                    <p:anim calcmode="lin" valueType="num">
                                      <p:cBhvr additive="base">
                                        <p:cTn id="184" dur="600" fill="hold"/>
                                        <p:tgtEl>
                                          <p:spTgt spid="46"/>
                                        </p:tgtEl>
                                        <p:attrNameLst>
                                          <p:attrName>ppt_y</p:attrName>
                                        </p:attrNameLst>
                                      </p:cBhvr>
                                      <p:tavLst>
                                        <p:tav tm="0">
                                          <p:val>
                                            <p:strVal val="#ppt_y+0.03"/>
                                          </p:val>
                                        </p:tav>
                                        <p:tav tm="100000">
                                          <p:val>
                                            <p:strVal val="#ppt_y"/>
                                          </p:val>
                                        </p:tav>
                                      </p:tavLst>
                                    </p:anim>
                                  </p:childTnLst>
                                </p:cTn>
                              </p:par>
                              <p:par>
                                <p:cTn id="185" presetID="10" presetClass="entr" presetSubtype="0" fill="hold" grpId="0" nodeType="withEffect">
                                  <p:stCondLst>
                                    <p:cond delay="1040"/>
                                  </p:stCondLst>
                                  <p:childTnLst>
                                    <p:set>
                                      <p:cBhvr>
                                        <p:cTn id="186" dur="1" fill="hold">
                                          <p:stCondLst>
                                            <p:cond delay="0"/>
                                          </p:stCondLst>
                                        </p:cTn>
                                        <p:tgtEl>
                                          <p:spTgt spid="47"/>
                                        </p:tgtEl>
                                        <p:attrNameLst>
                                          <p:attrName>style.visibility</p:attrName>
                                        </p:attrNameLst>
                                      </p:cBhvr>
                                      <p:to>
                                        <p:strVal val="visible"/>
                                      </p:to>
                                    </p:set>
                                    <p:animEffect transition="in" filter="fade">
                                      <p:cBhvr>
                                        <p:cTn id="187" dur="600"/>
                                        <p:tgtEl>
                                          <p:spTgt spid="47"/>
                                        </p:tgtEl>
                                      </p:cBhvr>
                                    </p:animEffect>
                                    <p:anim calcmode="lin" valueType="num">
                                      <p:cBhvr additive="base">
                                        <p:cTn id="188" dur="600" fill="hold"/>
                                        <p:tgtEl>
                                          <p:spTgt spid="47"/>
                                        </p:tgtEl>
                                        <p:attrNameLst>
                                          <p:attrName>ppt_y</p:attrName>
                                        </p:attrNameLst>
                                      </p:cBhvr>
                                      <p:tavLst>
                                        <p:tav tm="0">
                                          <p:val>
                                            <p:strVal val="#ppt_y+0.03"/>
                                          </p:val>
                                        </p:tav>
                                        <p:tav tm="100000">
                                          <p:val>
                                            <p:strVal val="#ppt_y"/>
                                          </p:val>
                                        </p:tav>
                                      </p:tavLst>
                                    </p:anim>
                                  </p:childTnLst>
                                </p:cTn>
                              </p:par>
                              <p:par>
                                <p:cTn id="189" presetID="10" presetClass="entr" presetSubtype="0" fill="hold" grpId="0" nodeType="withEffect">
                                  <p:stCondLst>
                                    <p:cond delay="1040"/>
                                  </p:stCondLst>
                                  <p:childTnLst>
                                    <p:set>
                                      <p:cBhvr>
                                        <p:cTn id="190" dur="1" fill="hold">
                                          <p:stCondLst>
                                            <p:cond delay="0"/>
                                          </p:stCondLst>
                                        </p:cTn>
                                        <p:tgtEl>
                                          <p:spTgt spid="48"/>
                                        </p:tgtEl>
                                        <p:attrNameLst>
                                          <p:attrName>style.visibility</p:attrName>
                                        </p:attrNameLst>
                                      </p:cBhvr>
                                      <p:to>
                                        <p:strVal val="visible"/>
                                      </p:to>
                                    </p:set>
                                    <p:animEffect transition="in" filter="fade">
                                      <p:cBhvr>
                                        <p:cTn id="191" dur="600"/>
                                        <p:tgtEl>
                                          <p:spTgt spid="48"/>
                                        </p:tgtEl>
                                      </p:cBhvr>
                                    </p:animEffect>
                                    <p:anim calcmode="lin" valueType="num">
                                      <p:cBhvr additive="base">
                                        <p:cTn id="192" dur="600" fill="hold"/>
                                        <p:tgtEl>
                                          <p:spTgt spid="48"/>
                                        </p:tgtEl>
                                        <p:attrNameLst>
                                          <p:attrName>ppt_y</p:attrName>
                                        </p:attrNameLst>
                                      </p:cBhvr>
                                      <p:tavLst>
                                        <p:tav tm="0">
                                          <p:val>
                                            <p:strVal val="#ppt_y+0.03"/>
                                          </p:val>
                                        </p:tav>
                                        <p:tav tm="100000">
                                          <p:val>
                                            <p:strVal val="#ppt_y"/>
                                          </p:val>
                                        </p:tav>
                                      </p:tavLst>
                                    </p:anim>
                                  </p:childTnLst>
                                </p:cTn>
                              </p:par>
                              <p:par>
                                <p:cTn id="193" presetID="10" presetClass="entr" presetSubtype="0" fill="hold" grpId="0" nodeType="withEffect">
                                  <p:stCondLst>
                                    <p:cond delay="1040"/>
                                  </p:stCondLst>
                                  <p:childTnLst>
                                    <p:set>
                                      <p:cBhvr>
                                        <p:cTn id="194" dur="1" fill="hold">
                                          <p:stCondLst>
                                            <p:cond delay="0"/>
                                          </p:stCondLst>
                                        </p:cTn>
                                        <p:tgtEl>
                                          <p:spTgt spid="49"/>
                                        </p:tgtEl>
                                        <p:attrNameLst>
                                          <p:attrName>style.visibility</p:attrName>
                                        </p:attrNameLst>
                                      </p:cBhvr>
                                      <p:to>
                                        <p:strVal val="visible"/>
                                      </p:to>
                                    </p:set>
                                    <p:animEffect transition="in" filter="fade">
                                      <p:cBhvr>
                                        <p:cTn id="195" dur="600"/>
                                        <p:tgtEl>
                                          <p:spTgt spid="49"/>
                                        </p:tgtEl>
                                      </p:cBhvr>
                                    </p:animEffect>
                                    <p:anim calcmode="lin" valueType="num">
                                      <p:cBhvr additive="base">
                                        <p:cTn id="196" dur="600" fill="hold"/>
                                        <p:tgtEl>
                                          <p:spTgt spid="49"/>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A1|eyebrow"/>
          <p:cNvSpPr txBox="1"/>
          <p:nvPr/>
        </p:nvSpPr>
        <p:spPr>
          <a:xfrm>
            <a:off x="640080" y="502920"/>
            <a:ext cx="82296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WHERE WE WORK</a:t>
            </a:r>
            <a:endParaRPr lang="en-US" sz="1050" dirty="0"/>
          </a:p>
        </p:txBody>
      </p:sp>
      <p:sp>
        <p:nvSpPr>
          <p:cNvPr id="3" name="A1|title"/>
          <p:cNvSpPr txBox="1"/>
          <p:nvPr/>
        </p:nvSpPr>
        <p:spPr>
          <a:xfrm>
            <a:off x="640080" y="832104"/>
            <a:ext cx="8229600" cy="1143000"/>
          </a:xfrm>
          <a:prstGeom prst="rect">
            <a:avLst/>
          </a:prstGeom>
          <a:noFill/>
          <a:ln/>
        </p:spPr>
        <p:txBody>
          <a:bodyPr wrap="square" lIns="0" tIns="0" rIns="0" bIns="0" rtlCol="0" anchor="t"/>
          <a:lstStyle/>
          <a:p>
            <a:pPr indent="0" marL="0">
              <a:lnSpc>
                <a:spcPct val="95000"/>
              </a:lnSpc>
              <a:buNone/>
            </a:pPr>
            <a:r>
              <a:rPr lang="en-US" sz="3400" b="1" dirty="0">
                <a:solidFill>
                  <a:schemeClr val="tx1"/>
                </a:solidFill>
                <a:latin typeface="Poppins" pitchFamily="34" charset="0"/>
                <a:ea typeface="Poppins" pitchFamily="34" charset="-122"/>
                <a:cs typeface="Poppins" pitchFamily="34" charset="-120"/>
              </a:rPr>
              <a:t>Serving Muscat, Duqm &amp; Salalah</a:t>
            </a:r>
            <a:endParaRPr lang="en-US" sz="3400" dirty="0"/>
          </a:p>
        </p:txBody>
      </p:sp>
      <p:pic>
        <p:nvPicPr>
          <p:cNvPr id="4" name="A2|Muscat photo" descr="preencoded.png">    </p:cNvPr>
          <p:cNvPicPr>
            <a:picLocks noChangeAspect="1"/>
          </p:cNvPicPr>
          <p:nvPr/>
        </p:nvPicPr>
        <p:blipFill>
          <a:blip r:embed="rId1"/>
          <a:stretch>
            <a:fillRect/>
          </a:stretch>
        </p:blipFill>
        <p:spPr>
          <a:xfrm>
            <a:off x="640080" y="1828800"/>
            <a:ext cx="10972800" cy="1874520"/>
          </a:xfrm>
          <a:prstGeom prst="rect">
            <a:avLst/>
          </a:prstGeom>
        </p:spPr>
      </p:pic>
      <p:sp>
        <p:nvSpPr>
          <p:cNvPr id="5" name="A3|card"/>
          <p:cNvSpPr/>
          <p:nvPr/>
        </p:nvSpPr>
        <p:spPr>
          <a:xfrm>
            <a:off x="640080" y="3931920"/>
            <a:ext cx="3520440" cy="2148840"/>
          </a:xfrm>
          <a:prstGeom prst="roundRect">
            <a:avLst>
              <a:gd name="adj" fmla="val 7660"/>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6" name="A3|pin" descr="preencoded.png">    </p:cNvPr>
          <p:cNvPicPr>
            <a:picLocks noChangeAspect="1"/>
          </p:cNvPicPr>
          <p:nvPr/>
        </p:nvPicPr>
        <p:blipFill>
          <a:blip r:embed="rId2"/>
          <a:stretch>
            <a:fillRect/>
          </a:stretch>
        </p:blipFill>
        <p:spPr>
          <a:xfrm>
            <a:off x="914400" y="4160520"/>
            <a:ext cx="548640" cy="548640"/>
          </a:xfrm>
          <a:prstGeom prst="rect">
            <a:avLst/>
          </a:prstGeom>
        </p:spPr>
      </p:pic>
      <p:sp>
        <p:nvSpPr>
          <p:cNvPr id="7" name="A3|city"/>
          <p:cNvSpPr txBox="1"/>
          <p:nvPr/>
        </p:nvSpPr>
        <p:spPr>
          <a:xfrm>
            <a:off x="1645920" y="4160520"/>
            <a:ext cx="2286000" cy="548640"/>
          </a:xfrm>
          <a:prstGeom prst="rect">
            <a:avLst/>
          </a:prstGeom>
          <a:noFill/>
          <a:ln/>
        </p:spPr>
        <p:txBody>
          <a:bodyPr wrap="square" lIns="0" tIns="0" rIns="0" bIns="0" rtlCol="0" anchor="ctr"/>
          <a:lstStyle/>
          <a:p>
            <a:pPr indent="0" marL="0">
              <a:buNone/>
            </a:pPr>
            <a:r>
              <a:rPr lang="en-US" sz="2000" b="1" dirty="0">
                <a:solidFill>
                  <a:schemeClr val="tx1"/>
                </a:solidFill>
                <a:latin typeface="Poppins" pitchFamily="34" charset="0"/>
                <a:ea typeface="Poppins" pitchFamily="34" charset="-122"/>
                <a:cs typeface="Poppins" pitchFamily="34" charset="-120"/>
              </a:rPr>
              <a:t>Muscat</a:t>
            </a:r>
            <a:endParaRPr lang="en-US" sz="2000" dirty="0"/>
          </a:p>
        </p:txBody>
      </p:sp>
      <p:sp>
        <p:nvSpPr>
          <p:cNvPr id="8" name="A3|city text"/>
          <p:cNvSpPr txBox="1"/>
          <p:nvPr/>
        </p:nvSpPr>
        <p:spPr>
          <a:xfrm>
            <a:off x="914400" y="4892040"/>
            <a:ext cx="2971800" cy="1051560"/>
          </a:xfrm>
          <a:prstGeom prst="rect">
            <a:avLst/>
          </a:prstGeom>
          <a:noFill/>
          <a:ln/>
        </p:spPr>
        <p:txBody>
          <a:bodyPr wrap="square" lIns="0" tIns="0" rIns="0" bIns="0" rtlCol="0" anchor="t"/>
          <a:lstStyle/>
          <a:p>
            <a:pPr indent="0" marL="0">
              <a:lnSpc>
                <a:spcPct val="115000"/>
              </a:lnSpc>
              <a:buNone/>
            </a:pPr>
            <a:r>
              <a:rPr lang="en-US" sz="1100" dirty="0">
                <a:solidFill>
                  <a:schemeClr val="accent5"/>
                </a:solidFill>
                <a:latin typeface="Poppins" pitchFamily="34" charset="0"/>
                <a:ea typeface="Poppins" pitchFamily="34" charset="-122"/>
                <a:cs typeface="Poppins" pitchFamily="34" charset="-120"/>
              </a:rPr>
              <a:t>Head office in Muscat Hills — homes, offices, retail, towers and facade projects.</a:t>
            </a:r>
            <a:endParaRPr lang="en-US" sz="1100" dirty="0"/>
          </a:p>
        </p:txBody>
      </p:sp>
      <p:sp>
        <p:nvSpPr>
          <p:cNvPr id="9" name="A4|card"/>
          <p:cNvSpPr/>
          <p:nvPr/>
        </p:nvSpPr>
        <p:spPr>
          <a:xfrm>
            <a:off x="4343400" y="3931920"/>
            <a:ext cx="3520440" cy="2148840"/>
          </a:xfrm>
          <a:prstGeom prst="roundRect">
            <a:avLst>
              <a:gd name="adj" fmla="val 8511"/>
            </a:avLst>
          </a:prstGeom>
          <a:solidFill>
            <a:schemeClr val="tx1"/>
          </a:solidFill>
          <a:ln/>
        </p:spPr>
      </p:sp>
      <p:pic>
        <p:nvPicPr>
          <p:cNvPr id="10" name="A4|pin" descr="preencoded.png">    </p:cNvPr>
          <p:cNvPicPr>
            <a:picLocks noChangeAspect="1"/>
          </p:cNvPicPr>
          <p:nvPr/>
        </p:nvPicPr>
        <p:blipFill>
          <a:blip r:embed="rId3"/>
          <a:stretch>
            <a:fillRect/>
          </a:stretch>
        </p:blipFill>
        <p:spPr>
          <a:xfrm>
            <a:off x="4617720" y="4160520"/>
            <a:ext cx="548640" cy="548640"/>
          </a:xfrm>
          <a:prstGeom prst="rect">
            <a:avLst/>
          </a:prstGeom>
        </p:spPr>
      </p:pic>
      <p:sp>
        <p:nvSpPr>
          <p:cNvPr id="11" name="A4|city"/>
          <p:cNvSpPr txBox="1"/>
          <p:nvPr/>
        </p:nvSpPr>
        <p:spPr>
          <a:xfrm>
            <a:off x="5349240" y="4160520"/>
            <a:ext cx="2286000" cy="548640"/>
          </a:xfrm>
          <a:prstGeom prst="rect">
            <a:avLst/>
          </a:prstGeom>
          <a:noFill/>
          <a:ln/>
        </p:spPr>
        <p:txBody>
          <a:bodyPr wrap="square" lIns="0" tIns="0" rIns="0" bIns="0" rtlCol="0" anchor="ctr"/>
          <a:lstStyle/>
          <a:p>
            <a:pPr indent="0" marL="0">
              <a:buNone/>
            </a:pPr>
            <a:r>
              <a:rPr lang="en-US" sz="2000" b="1" dirty="0">
                <a:solidFill>
                  <a:schemeClr val="bg1"/>
                </a:solidFill>
                <a:latin typeface="Poppins" pitchFamily="34" charset="0"/>
                <a:ea typeface="Poppins" pitchFamily="34" charset="-122"/>
                <a:cs typeface="Poppins" pitchFamily="34" charset="-120"/>
              </a:rPr>
              <a:t>Duqm</a:t>
            </a:r>
            <a:endParaRPr lang="en-US" sz="2000" dirty="0"/>
          </a:p>
        </p:txBody>
      </p:sp>
      <p:sp>
        <p:nvSpPr>
          <p:cNvPr id="12" name="A4|city text"/>
          <p:cNvSpPr txBox="1"/>
          <p:nvPr/>
        </p:nvSpPr>
        <p:spPr>
          <a:xfrm>
            <a:off x="4617720" y="4892040"/>
            <a:ext cx="2971800" cy="1051560"/>
          </a:xfrm>
          <a:prstGeom prst="rect">
            <a:avLst/>
          </a:prstGeom>
          <a:noFill/>
          <a:ln/>
        </p:spPr>
        <p:txBody>
          <a:bodyPr wrap="square" lIns="0" tIns="0" rIns="0" bIns="0" rtlCol="0" anchor="t"/>
          <a:lstStyle/>
          <a:p>
            <a:pPr indent="0" marL="0">
              <a:lnSpc>
                <a:spcPct val="115000"/>
              </a:lnSpc>
              <a:buNone/>
            </a:pPr>
            <a:r>
              <a:rPr lang="en-US" sz="1100" dirty="0">
                <a:solidFill>
                  <a:schemeClr val="accent6"/>
                </a:solidFill>
                <a:latin typeface="Poppins" pitchFamily="34" charset="0"/>
                <a:ea typeface="Poppins" pitchFamily="34" charset="-122"/>
                <a:cs typeface="Poppins" pitchFamily="34" charset="-120"/>
              </a:rPr>
              <a:t>Post-construction, move-in and commercial cleaning for Oman's industrial hub.</a:t>
            </a:r>
            <a:endParaRPr lang="en-US" sz="1100" dirty="0"/>
          </a:p>
        </p:txBody>
      </p:sp>
      <p:sp>
        <p:nvSpPr>
          <p:cNvPr id="13" name="A5|card"/>
          <p:cNvSpPr/>
          <p:nvPr/>
        </p:nvSpPr>
        <p:spPr>
          <a:xfrm>
            <a:off x="8046720" y="3931920"/>
            <a:ext cx="3520440" cy="2148840"/>
          </a:xfrm>
          <a:prstGeom prst="roundRect">
            <a:avLst>
              <a:gd name="adj" fmla="val 7660"/>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4" name="A5|pin" descr="preencoded.png">    </p:cNvPr>
          <p:cNvPicPr>
            <a:picLocks noChangeAspect="1"/>
          </p:cNvPicPr>
          <p:nvPr/>
        </p:nvPicPr>
        <p:blipFill>
          <a:blip r:embed="rId4"/>
          <a:stretch>
            <a:fillRect/>
          </a:stretch>
        </p:blipFill>
        <p:spPr>
          <a:xfrm>
            <a:off x="8321040" y="4160520"/>
            <a:ext cx="548640" cy="548640"/>
          </a:xfrm>
          <a:prstGeom prst="rect">
            <a:avLst/>
          </a:prstGeom>
        </p:spPr>
      </p:pic>
      <p:sp>
        <p:nvSpPr>
          <p:cNvPr id="15" name="A5|city"/>
          <p:cNvSpPr txBox="1"/>
          <p:nvPr/>
        </p:nvSpPr>
        <p:spPr>
          <a:xfrm>
            <a:off x="9052560" y="4160520"/>
            <a:ext cx="2286000" cy="548640"/>
          </a:xfrm>
          <a:prstGeom prst="rect">
            <a:avLst/>
          </a:prstGeom>
          <a:noFill/>
          <a:ln/>
        </p:spPr>
        <p:txBody>
          <a:bodyPr wrap="square" lIns="0" tIns="0" rIns="0" bIns="0" rtlCol="0" anchor="ctr"/>
          <a:lstStyle/>
          <a:p>
            <a:pPr indent="0" marL="0">
              <a:buNone/>
            </a:pPr>
            <a:r>
              <a:rPr lang="en-US" sz="2000" b="1" dirty="0">
                <a:solidFill>
                  <a:schemeClr val="tx1"/>
                </a:solidFill>
                <a:latin typeface="Poppins" pitchFamily="34" charset="0"/>
                <a:ea typeface="Poppins" pitchFamily="34" charset="-122"/>
                <a:cs typeface="Poppins" pitchFamily="34" charset="-120"/>
              </a:rPr>
              <a:t>Salalah</a:t>
            </a:r>
            <a:endParaRPr lang="en-US" sz="2000" dirty="0"/>
          </a:p>
        </p:txBody>
      </p:sp>
      <p:sp>
        <p:nvSpPr>
          <p:cNvPr id="16" name="A5|city text"/>
          <p:cNvSpPr txBox="1"/>
          <p:nvPr/>
        </p:nvSpPr>
        <p:spPr>
          <a:xfrm>
            <a:off x="8321040" y="4892040"/>
            <a:ext cx="2971800" cy="1051560"/>
          </a:xfrm>
          <a:prstGeom prst="rect">
            <a:avLst/>
          </a:prstGeom>
          <a:noFill/>
          <a:ln/>
        </p:spPr>
        <p:txBody>
          <a:bodyPr wrap="square" lIns="0" tIns="0" rIns="0" bIns="0" rtlCol="0" anchor="t"/>
          <a:lstStyle/>
          <a:p>
            <a:pPr indent="0" marL="0">
              <a:lnSpc>
                <a:spcPct val="115000"/>
              </a:lnSpc>
              <a:buNone/>
            </a:pPr>
            <a:r>
              <a:rPr lang="en-US" sz="1100" dirty="0">
                <a:solidFill>
                  <a:schemeClr val="accent5"/>
                </a:solidFill>
                <a:latin typeface="Poppins" pitchFamily="34" charset="0"/>
                <a:ea typeface="Poppins" pitchFamily="34" charset="-122"/>
                <a:cs typeface="Poppins" pitchFamily="34" charset="-120"/>
              </a:rPr>
              <a:t>Where MMT began in 2006 — villas, rental turnovers and Khareef-season cleaning.</a:t>
            </a:r>
            <a:endParaRPr lang="en-US" sz="1100" dirty="0"/>
          </a:p>
        </p:txBody>
      </p:sp>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24</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nodeType="withEffect">
                                  <p:stCondLst>
                                    <p:cond delay="26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grpId="0" nodeType="withEffect">
                                  <p:stCondLst>
                                    <p:cond delay="52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nodeType="withEffect">
                                  <p:stCondLst>
                                    <p:cond delay="52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52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52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78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nodeType="withEffect">
                                  <p:stCondLst>
                                    <p:cond delay="78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78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78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grpId="0" nodeType="withEffect">
                                  <p:stCondLst>
                                    <p:cond delay="104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nodeType="withEffect">
                                  <p:stCondLst>
                                    <p:cond delay="104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104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600"/>
                                        <p:tgtEl>
                                          <p:spTgt spid="15"/>
                                        </p:tgtEl>
                                      </p:cBhvr>
                                    </p:animEffect>
                                    <p:anim calcmode="lin" valueType="num">
                                      <p:cBhvr additive="base">
                                        <p:cTn id="60" dur="600" fill="hold"/>
                                        <p:tgtEl>
                                          <p:spTgt spid="15"/>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104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600"/>
                                        <p:tgtEl>
                                          <p:spTgt spid="16"/>
                                        </p:tgtEl>
                                      </p:cBhvr>
                                    </p:animEffect>
                                    <p:anim calcmode="lin" valueType="num">
                                      <p:cBhvr additive="base">
                                        <p:cTn id="64" dur="600" fill="hold"/>
                                        <p:tgtEl>
                                          <p:spTgt spid="16"/>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7" grpId="0" animBg="1"/>
      <p:bldP spid="8" grpId="0" animBg="1"/>
      <p:bldP spid="9" grpId="0" animBg="1"/>
      <p:bldP spid="11" grpId="0" animBg="1"/>
      <p:bldP spid="12" grpId="0" animBg="1"/>
      <p:bldP spid="13" grpId="0" animBg="1"/>
      <p:bldP spid="15" grpId="0" animBg="1"/>
      <p:bldP spid="1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A1|eyebrow"/>
          <p:cNvSpPr txBox="1"/>
          <p:nvPr/>
        </p:nvSpPr>
        <p:spPr>
          <a:xfrm>
            <a:off x="640080" y="502920"/>
            <a:ext cx="82296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OUR WORK IN ACTION</a:t>
            </a:r>
            <a:endParaRPr lang="en-US" sz="1050" dirty="0"/>
          </a:p>
        </p:txBody>
      </p:sp>
      <p:sp>
        <p:nvSpPr>
          <p:cNvPr id="3" name="A1|title"/>
          <p:cNvSpPr txBox="1"/>
          <p:nvPr/>
        </p:nvSpPr>
        <p:spPr>
          <a:xfrm>
            <a:off x="640080" y="832104"/>
            <a:ext cx="8229600" cy="1143000"/>
          </a:xfrm>
          <a:prstGeom prst="rect">
            <a:avLst/>
          </a:prstGeom>
          <a:noFill/>
          <a:ln/>
        </p:spPr>
        <p:txBody>
          <a:bodyPr wrap="square" lIns="0" tIns="0" rIns="0" bIns="0" rtlCol="0" anchor="t"/>
          <a:lstStyle/>
          <a:p>
            <a:pPr indent="0" marL="0">
              <a:lnSpc>
                <a:spcPct val="95000"/>
              </a:lnSpc>
              <a:buNone/>
            </a:pPr>
            <a:r>
              <a:rPr lang="en-US" sz="3400" b="1" dirty="0">
                <a:solidFill>
                  <a:schemeClr val="tx1"/>
                </a:solidFill>
                <a:latin typeface="Poppins" pitchFamily="34" charset="0"/>
                <a:ea typeface="Poppins" pitchFamily="34" charset="-122"/>
                <a:cs typeface="Poppins" pitchFamily="34" charset="-120"/>
              </a:rPr>
              <a:t>Project gallery</a:t>
            </a:r>
            <a:endParaRPr lang="en-US" sz="3400" dirty="0"/>
          </a:p>
        </p:txBody>
      </p:sp>
      <p:sp>
        <p:nvSpPr>
          <p:cNvPr id="4" name="A2|post card"/>
          <p:cNvSpPr/>
          <p:nvPr/>
        </p:nvSpPr>
        <p:spPr>
          <a:xfrm>
            <a:off x="640080" y="2194560"/>
            <a:ext cx="2578608" cy="3218688"/>
          </a:xfrm>
          <a:prstGeom prst="roundRect">
            <a:avLst>
              <a:gd name="adj" fmla="val 709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5" name="A2|post 2" descr="preencoded.png">    </p:cNvPr>
          <p:cNvPicPr>
            <a:picLocks noChangeAspect="1"/>
          </p:cNvPicPr>
          <p:nvPr/>
        </p:nvPicPr>
        <p:blipFill>
          <a:blip r:embed="rId1"/>
          <a:stretch>
            <a:fillRect/>
          </a:stretch>
        </p:blipFill>
        <p:spPr>
          <a:xfrm>
            <a:off x="640080" y="2194560"/>
            <a:ext cx="2578608" cy="3218688"/>
          </a:xfrm>
          <a:prstGeom prst="rect">
            <a:avLst/>
          </a:prstGeom>
        </p:spPr>
      </p:pic>
      <p:sp>
        <p:nvSpPr>
          <p:cNvPr id="6" name="A3|post card"/>
          <p:cNvSpPr/>
          <p:nvPr/>
        </p:nvSpPr>
        <p:spPr>
          <a:xfrm>
            <a:off x="3447288" y="2194560"/>
            <a:ext cx="2578608" cy="3218688"/>
          </a:xfrm>
          <a:prstGeom prst="roundRect">
            <a:avLst>
              <a:gd name="adj" fmla="val 709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7" name="A3|post 3" descr="preencoded.png">    </p:cNvPr>
          <p:cNvPicPr>
            <a:picLocks noChangeAspect="1"/>
          </p:cNvPicPr>
          <p:nvPr/>
        </p:nvPicPr>
        <p:blipFill>
          <a:blip r:embed="rId2"/>
          <a:stretch>
            <a:fillRect/>
          </a:stretch>
        </p:blipFill>
        <p:spPr>
          <a:xfrm>
            <a:off x="3447288" y="2194560"/>
            <a:ext cx="2578608" cy="3218688"/>
          </a:xfrm>
          <a:prstGeom prst="rect">
            <a:avLst/>
          </a:prstGeom>
        </p:spPr>
      </p:pic>
      <p:sp>
        <p:nvSpPr>
          <p:cNvPr id="8" name="A4|post card"/>
          <p:cNvSpPr/>
          <p:nvPr/>
        </p:nvSpPr>
        <p:spPr>
          <a:xfrm>
            <a:off x="6254496" y="2194560"/>
            <a:ext cx="2578608" cy="3218688"/>
          </a:xfrm>
          <a:prstGeom prst="roundRect">
            <a:avLst>
              <a:gd name="adj" fmla="val 709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9" name="A4|post 4" descr="preencoded.png">    </p:cNvPr>
          <p:cNvPicPr>
            <a:picLocks noChangeAspect="1"/>
          </p:cNvPicPr>
          <p:nvPr/>
        </p:nvPicPr>
        <p:blipFill>
          <a:blip r:embed="rId3"/>
          <a:stretch>
            <a:fillRect/>
          </a:stretch>
        </p:blipFill>
        <p:spPr>
          <a:xfrm>
            <a:off x="6254496" y="2194560"/>
            <a:ext cx="2578608" cy="3218688"/>
          </a:xfrm>
          <a:prstGeom prst="rect">
            <a:avLst/>
          </a:prstGeom>
        </p:spPr>
      </p:pic>
      <p:sp>
        <p:nvSpPr>
          <p:cNvPr id="10" name="A5|post card"/>
          <p:cNvSpPr/>
          <p:nvPr/>
        </p:nvSpPr>
        <p:spPr>
          <a:xfrm>
            <a:off x="9061704" y="2194560"/>
            <a:ext cx="2578608" cy="3218688"/>
          </a:xfrm>
          <a:prstGeom prst="roundRect">
            <a:avLst>
              <a:gd name="adj" fmla="val 709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1" name="A5|post 5" descr="preencoded.png">    </p:cNvPr>
          <p:cNvPicPr>
            <a:picLocks noChangeAspect="1"/>
          </p:cNvPicPr>
          <p:nvPr/>
        </p:nvPicPr>
        <p:blipFill>
          <a:blip r:embed="rId4"/>
          <a:stretch>
            <a:fillRect/>
          </a:stretch>
        </p:blipFill>
        <p:spPr>
          <a:xfrm>
            <a:off x="9061704" y="2194560"/>
            <a:ext cx="2578608" cy="3218688"/>
          </a:xfrm>
          <a:prstGeom prst="rect">
            <a:avLst/>
          </a:prstGeom>
        </p:spPr>
      </p:pic>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25</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26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26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52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nodeType="withEffect">
                                  <p:stCondLst>
                                    <p:cond delay="52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78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nodeType="withEffect">
                                  <p:stCondLst>
                                    <p:cond delay="78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104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nodeType="withEffect">
                                  <p:stCondLst>
                                    <p:cond delay="104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8"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A1|eyebrow"/>
          <p:cNvSpPr txBox="1"/>
          <p:nvPr/>
        </p:nvSpPr>
        <p:spPr>
          <a:xfrm>
            <a:off x="640080" y="502920"/>
            <a:ext cx="82296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GALLERY · CONTINUED</a:t>
            </a:r>
            <a:endParaRPr lang="en-US" sz="1050" dirty="0"/>
          </a:p>
        </p:txBody>
      </p:sp>
      <p:sp>
        <p:nvSpPr>
          <p:cNvPr id="3" name="A1|title"/>
          <p:cNvSpPr txBox="1"/>
          <p:nvPr/>
        </p:nvSpPr>
        <p:spPr>
          <a:xfrm>
            <a:off x="640080" y="832104"/>
            <a:ext cx="8229600" cy="1143000"/>
          </a:xfrm>
          <a:prstGeom prst="rect">
            <a:avLst/>
          </a:prstGeom>
          <a:noFill/>
          <a:ln/>
        </p:spPr>
        <p:txBody>
          <a:bodyPr wrap="square" lIns="0" tIns="0" rIns="0" bIns="0" rtlCol="0" anchor="t"/>
          <a:lstStyle/>
          <a:p>
            <a:pPr indent="0" marL="0">
              <a:lnSpc>
                <a:spcPct val="95000"/>
              </a:lnSpc>
              <a:buNone/>
            </a:pPr>
            <a:r>
              <a:rPr lang="en-US" sz="3400" b="1" dirty="0">
                <a:solidFill>
                  <a:schemeClr val="tx1"/>
                </a:solidFill>
                <a:latin typeface="Poppins" pitchFamily="34" charset="0"/>
                <a:ea typeface="Poppins" pitchFamily="34" charset="-122"/>
                <a:cs typeface="Poppins" pitchFamily="34" charset="-120"/>
              </a:rPr>
              <a:t>On site with MMT</a:t>
            </a:r>
            <a:endParaRPr lang="en-US" sz="3400" dirty="0"/>
          </a:p>
        </p:txBody>
      </p:sp>
      <p:sp>
        <p:nvSpPr>
          <p:cNvPr id="4" name="A2|post card"/>
          <p:cNvSpPr/>
          <p:nvPr/>
        </p:nvSpPr>
        <p:spPr>
          <a:xfrm>
            <a:off x="640080" y="2194560"/>
            <a:ext cx="2578608" cy="3218688"/>
          </a:xfrm>
          <a:prstGeom prst="roundRect">
            <a:avLst>
              <a:gd name="adj" fmla="val 709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5" name="A2|post 6" descr="preencoded.png">    </p:cNvPr>
          <p:cNvPicPr>
            <a:picLocks noChangeAspect="1"/>
          </p:cNvPicPr>
          <p:nvPr/>
        </p:nvPicPr>
        <p:blipFill>
          <a:blip r:embed="rId1"/>
          <a:stretch>
            <a:fillRect/>
          </a:stretch>
        </p:blipFill>
        <p:spPr>
          <a:xfrm>
            <a:off x="640080" y="2194560"/>
            <a:ext cx="2578608" cy="3218688"/>
          </a:xfrm>
          <a:prstGeom prst="rect">
            <a:avLst/>
          </a:prstGeom>
        </p:spPr>
      </p:pic>
      <p:sp>
        <p:nvSpPr>
          <p:cNvPr id="6" name="A3|post card"/>
          <p:cNvSpPr/>
          <p:nvPr/>
        </p:nvSpPr>
        <p:spPr>
          <a:xfrm>
            <a:off x="3447288" y="2194560"/>
            <a:ext cx="2578608" cy="3218688"/>
          </a:xfrm>
          <a:prstGeom prst="roundRect">
            <a:avLst>
              <a:gd name="adj" fmla="val 709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7" name="A3|post 7" descr="preencoded.png">    </p:cNvPr>
          <p:cNvPicPr>
            <a:picLocks noChangeAspect="1"/>
          </p:cNvPicPr>
          <p:nvPr/>
        </p:nvPicPr>
        <p:blipFill>
          <a:blip r:embed="rId2"/>
          <a:stretch>
            <a:fillRect/>
          </a:stretch>
        </p:blipFill>
        <p:spPr>
          <a:xfrm>
            <a:off x="3447288" y="2194560"/>
            <a:ext cx="2578608" cy="3218688"/>
          </a:xfrm>
          <a:prstGeom prst="rect">
            <a:avLst/>
          </a:prstGeom>
        </p:spPr>
      </p:pic>
      <p:sp>
        <p:nvSpPr>
          <p:cNvPr id="8" name="A4|post card"/>
          <p:cNvSpPr/>
          <p:nvPr/>
        </p:nvSpPr>
        <p:spPr>
          <a:xfrm>
            <a:off x="6254496" y="2194560"/>
            <a:ext cx="2578608" cy="3218688"/>
          </a:xfrm>
          <a:prstGeom prst="roundRect">
            <a:avLst>
              <a:gd name="adj" fmla="val 709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9" name="A4|post 8" descr="preencoded.png">    </p:cNvPr>
          <p:cNvPicPr>
            <a:picLocks noChangeAspect="1"/>
          </p:cNvPicPr>
          <p:nvPr/>
        </p:nvPicPr>
        <p:blipFill>
          <a:blip r:embed="rId3"/>
          <a:stretch>
            <a:fillRect/>
          </a:stretch>
        </p:blipFill>
        <p:spPr>
          <a:xfrm>
            <a:off x="6254496" y="2194560"/>
            <a:ext cx="2578608" cy="3218688"/>
          </a:xfrm>
          <a:prstGeom prst="rect">
            <a:avLst/>
          </a:prstGeom>
        </p:spPr>
      </p:pic>
      <p:sp>
        <p:nvSpPr>
          <p:cNvPr id="10" name="A5|post card"/>
          <p:cNvSpPr/>
          <p:nvPr/>
        </p:nvSpPr>
        <p:spPr>
          <a:xfrm>
            <a:off x="9061704" y="2194560"/>
            <a:ext cx="2578608" cy="3218688"/>
          </a:xfrm>
          <a:prstGeom prst="roundRect">
            <a:avLst>
              <a:gd name="adj" fmla="val 709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1" name="A5|post 9" descr="preencoded.png">    </p:cNvPr>
          <p:cNvPicPr>
            <a:picLocks noChangeAspect="1"/>
          </p:cNvPicPr>
          <p:nvPr/>
        </p:nvPicPr>
        <p:blipFill>
          <a:blip r:embed="rId4"/>
          <a:stretch>
            <a:fillRect/>
          </a:stretch>
        </p:blipFill>
        <p:spPr>
          <a:xfrm>
            <a:off x="9061704" y="2194560"/>
            <a:ext cx="2578608" cy="3218688"/>
          </a:xfrm>
          <a:prstGeom prst="rect">
            <a:avLst/>
          </a:prstGeom>
        </p:spPr>
      </p:pic>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26</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26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26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52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nodeType="withEffect">
                                  <p:stCondLst>
                                    <p:cond delay="52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78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nodeType="withEffect">
                                  <p:stCondLst>
                                    <p:cond delay="78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104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nodeType="withEffect">
                                  <p:stCondLst>
                                    <p:cond delay="104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8"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A1|eyebrow"/>
          <p:cNvSpPr txBox="1"/>
          <p:nvPr/>
        </p:nvSpPr>
        <p:spPr>
          <a:xfrm>
            <a:off x="640080" y="502920"/>
            <a:ext cx="822960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GALLERY · CONTINUED</a:t>
            </a:r>
            <a:endParaRPr lang="en-US" sz="1050" dirty="0"/>
          </a:p>
        </p:txBody>
      </p:sp>
      <p:sp>
        <p:nvSpPr>
          <p:cNvPr id="3" name="A1|title"/>
          <p:cNvSpPr txBox="1"/>
          <p:nvPr/>
        </p:nvSpPr>
        <p:spPr>
          <a:xfrm>
            <a:off x="640080" y="832104"/>
            <a:ext cx="8229600" cy="1143000"/>
          </a:xfrm>
          <a:prstGeom prst="rect">
            <a:avLst/>
          </a:prstGeom>
          <a:noFill/>
          <a:ln/>
        </p:spPr>
        <p:txBody>
          <a:bodyPr wrap="square" lIns="0" tIns="0" rIns="0" bIns="0" rtlCol="0" anchor="t"/>
          <a:lstStyle/>
          <a:p>
            <a:pPr indent="0" marL="0">
              <a:lnSpc>
                <a:spcPct val="95000"/>
              </a:lnSpc>
              <a:buNone/>
            </a:pPr>
            <a:r>
              <a:rPr lang="en-US" sz="3400" b="1" dirty="0">
                <a:solidFill>
                  <a:schemeClr val="tx1"/>
                </a:solidFill>
                <a:latin typeface="Poppins" pitchFamily="34" charset="0"/>
                <a:ea typeface="Poppins" pitchFamily="34" charset="-122"/>
                <a:cs typeface="Poppins" pitchFamily="34" charset="-120"/>
              </a:rPr>
              <a:t>Every detail, every visit</a:t>
            </a:r>
            <a:endParaRPr lang="en-US" sz="3400" dirty="0"/>
          </a:p>
        </p:txBody>
      </p:sp>
      <p:sp>
        <p:nvSpPr>
          <p:cNvPr id="4" name="A2|post card"/>
          <p:cNvSpPr/>
          <p:nvPr/>
        </p:nvSpPr>
        <p:spPr>
          <a:xfrm>
            <a:off x="640080" y="2194560"/>
            <a:ext cx="2578608" cy="3218688"/>
          </a:xfrm>
          <a:prstGeom prst="roundRect">
            <a:avLst>
              <a:gd name="adj" fmla="val 709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5" name="A2|post 10" descr="preencoded.png">    </p:cNvPr>
          <p:cNvPicPr>
            <a:picLocks noChangeAspect="1"/>
          </p:cNvPicPr>
          <p:nvPr/>
        </p:nvPicPr>
        <p:blipFill>
          <a:blip r:embed="rId1"/>
          <a:stretch>
            <a:fillRect/>
          </a:stretch>
        </p:blipFill>
        <p:spPr>
          <a:xfrm>
            <a:off x="640080" y="2194560"/>
            <a:ext cx="2578608" cy="3218688"/>
          </a:xfrm>
          <a:prstGeom prst="rect">
            <a:avLst/>
          </a:prstGeom>
        </p:spPr>
      </p:pic>
      <p:sp>
        <p:nvSpPr>
          <p:cNvPr id="6" name="A3|post card"/>
          <p:cNvSpPr/>
          <p:nvPr/>
        </p:nvSpPr>
        <p:spPr>
          <a:xfrm>
            <a:off x="3447288" y="2194560"/>
            <a:ext cx="2578608" cy="3218688"/>
          </a:xfrm>
          <a:prstGeom prst="roundRect">
            <a:avLst>
              <a:gd name="adj" fmla="val 709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7" name="A3|post 11" descr="preencoded.png">    </p:cNvPr>
          <p:cNvPicPr>
            <a:picLocks noChangeAspect="1"/>
          </p:cNvPicPr>
          <p:nvPr/>
        </p:nvPicPr>
        <p:blipFill>
          <a:blip r:embed="rId2"/>
          <a:stretch>
            <a:fillRect/>
          </a:stretch>
        </p:blipFill>
        <p:spPr>
          <a:xfrm>
            <a:off x="3447288" y="2194560"/>
            <a:ext cx="2578608" cy="3218688"/>
          </a:xfrm>
          <a:prstGeom prst="rect">
            <a:avLst/>
          </a:prstGeom>
        </p:spPr>
      </p:pic>
      <p:sp>
        <p:nvSpPr>
          <p:cNvPr id="8" name="A4|post card"/>
          <p:cNvSpPr/>
          <p:nvPr/>
        </p:nvSpPr>
        <p:spPr>
          <a:xfrm>
            <a:off x="6254496" y="2194560"/>
            <a:ext cx="2578608" cy="3218688"/>
          </a:xfrm>
          <a:prstGeom prst="roundRect">
            <a:avLst>
              <a:gd name="adj" fmla="val 709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9" name="A4|post 12" descr="preencoded.png">    </p:cNvPr>
          <p:cNvPicPr>
            <a:picLocks noChangeAspect="1"/>
          </p:cNvPicPr>
          <p:nvPr/>
        </p:nvPicPr>
        <p:blipFill>
          <a:blip r:embed="rId3"/>
          <a:stretch>
            <a:fillRect/>
          </a:stretch>
        </p:blipFill>
        <p:spPr>
          <a:xfrm>
            <a:off x="6254496" y="2194560"/>
            <a:ext cx="2578608" cy="3218688"/>
          </a:xfrm>
          <a:prstGeom prst="rect">
            <a:avLst/>
          </a:prstGeom>
        </p:spPr>
      </p:pic>
      <p:sp>
        <p:nvSpPr>
          <p:cNvPr id="10" name="A5|post card"/>
          <p:cNvSpPr/>
          <p:nvPr/>
        </p:nvSpPr>
        <p:spPr>
          <a:xfrm>
            <a:off x="9061704" y="2194560"/>
            <a:ext cx="2578608" cy="3218688"/>
          </a:xfrm>
          <a:prstGeom prst="roundRect">
            <a:avLst>
              <a:gd name="adj" fmla="val 709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1" name="A5|post 13" descr="preencoded.png">    </p:cNvPr>
          <p:cNvPicPr>
            <a:picLocks noChangeAspect="1"/>
          </p:cNvPicPr>
          <p:nvPr/>
        </p:nvPicPr>
        <p:blipFill>
          <a:blip r:embed="rId4"/>
          <a:stretch>
            <a:fillRect/>
          </a:stretch>
        </p:blipFill>
        <p:spPr>
          <a:xfrm>
            <a:off x="9061704" y="2194560"/>
            <a:ext cx="2578608" cy="3218688"/>
          </a:xfrm>
          <a:prstGeom prst="rect">
            <a:avLst/>
          </a:prstGeom>
        </p:spPr>
      </p:pic>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27</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26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26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52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nodeType="withEffect">
                                  <p:stCondLst>
                                    <p:cond delay="52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grpId="0" nodeType="withEffect">
                                  <p:stCondLst>
                                    <p:cond delay="78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nodeType="withEffect">
                                  <p:stCondLst>
                                    <p:cond delay="78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104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nodeType="withEffect">
                                  <p:stCondLst>
                                    <p:cond delay="104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8"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A1|eyebrow"/>
          <p:cNvSpPr txBox="1"/>
          <p:nvPr/>
        </p:nvSpPr>
        <p:spPr>
          <a:xfrm>
            <a:off x="640080" y="502920"/>
            <a:ext cx="6035040" cy="274320"/>
          </a:xfrm>
          <a:prstGeom prst="rect">
            <a:avLst/>
          </a:prstGeom>
          <a:noFill/>
          <a:ln/>
        </p:spPr>
        <p:txBody>
          <a:bodyPr wrap="square" lIns="0" tIns="0" rIns="0" bIns="0" rtlCol="0" anchor="ctr"/>
          <a:lstStyle/>
          <a:p>
            <a:pPr indent="0" marL="0">
              <a:buNone/>
            </a:pPr>
            <a:r>
              <a:rPr lang="en-US" sz="1050" b="1" spc="400" kern="0" dirty="0">
                <a:solidFill>
                  <a:schemeClr val="accent1"/>
                </a:solidFill>
                <a:latin typeface="Poppins" pitchFamily="34" charset="0"/>
                <a:ea typeface="Poppins" pitchFamily="34" charset="-122"/>
                <a:cs typeface="Poppins" pitchFamily="34" charset="-120"/>
              </a:rPr>
              <a:t>FOLLOW OUR WORK</a:t>
            </a:r>
            <a:endParaRPr lang="en-US" sz="1050" dirty="0"/>
          </a:p>
        </p:txBody>
      </p:sp>
      <p:sp>
        <p:nvSpPr>
          <p:cNvPr id="3" name="A1|title"/>
          <p:cNvSpPr txBox="1"/>
          <p:nvPr/>
        </p:nvSpPr>
        <p:spPr>
          <a:xfrm>
            <a:off x="640080" y="832104"/>
            <a:ext cx="6035040" cy="1143000"/>
          </a:xfrm>
          <a:prstGeom prst="rect">
            <a:avLst/>
          </a:prstGeom>
          <a:noFill/>
          <a:ln/>
        </p:spPr>
        <p:txBody>
          <a:bodyPr wrap="square" lIns="0" tIns="0" rIns="0" bIns="0" rtlCol="0" anchor="t"/>
          <a:lstStyle/>
          <a:p>
            <a:pPr indent="0" marL="0">
              <a:lnSpc>
                <a:spcPct val="95000"/>
              </a:lnSpc>
              <a:buNone/>
            </a:pPr>
            <a:r>
              <a:rPr lang="en-US" sz="3200" b="1" dirty="0">
                <a:solidFill>
                  <a:schemeClr val="tx1"/>
                </a:solidFill>
                <a:latin typeface="Poppins" pitchFamily="34" charset="0"/>
                <a:ea typeface="Poppins" pitchFamily="34" charset="-122"/>
                <a:cs typeface="Poppins" pitchFamily="34" charset="-120"/>
              </a:rPr>
              <a:t>See MMT in action every week</a:t>
            </a:r>
            <a:endParaRPr lang="en-US" sz="3200" dirty="0"/>
          </a:p>
        </p:txBody>
      </p:sp>
      <p:sp>
        <p:nvSpPr>
          <p:cNvPr id="4" name="A2|intro"/>
          <p:cNvSpPr txBox="1"/>
          <p:nvPr/>
        </p:nvSpPr>
        <p:spPr>
          <a:xfrm>
            <a:off x="640080" y="2103120"/>
            <a:ext cx="5669280" cy="914400"/>
          </a:xfrm>
          <a:prstGeom prst="rect">
            <a:avLst/>
          </a:prstGeom>
          <a:noFill/>
          <a:ln/>
        </p:spPr>
        <p:txBody>
          <a:bodyPr wrap="square" lIns="0" tIns="0" rIns="0" bIns="0" rtlCol="0" anchor="t"/>
          <a:lstStyle/>
          <a:p>
            <a:pPr indent="0" marL="0">
              <a:lnSpc>
                <a:spcPct val="120000"/>
              </a:lnSpc>
              <a:buNone/>
            </a:pPr>
            <a:r>
              <a:rPr lang="en-US" sz="1300" dirty="0">
                <a:solidFill>
                  <a:schemeClr val="accent5"/>
                </a:solidFill>
                <a:latin typeface="Poppins" pitchFamily="34" charset="0"/>
                <a:ea typeface="Poppins" pitchFamily="34" charset="-122"/>
                <a:cs typeface="Poppins" pitchFamily="34" charset="-120"/>
              </a:rPr>
              <a:t>Real teams, real homes and real buildings across Oman. Follow us for tips, projects and behind-the-scenes from our crews.</a:t>
            </a:r>
            <a:endParaRPr lang="en-US" sz="1300" dirty="0"/>
          </a:p>
        </p:txBody>
      </p:sp>
      <p:sp>
        <p:nvSpPr>
          <p:cNvPr id="5" name="A3|social card"/>
          <p:cNvSpPr/>
          <p:nvPr/>
        </p:nvSpPr>
        <p:spPr>
          <a:xfrm>
            <a:off x="640080" y="3337560"/>
            <a:ext cx="2743200" cy="1051560"/>
          </a:xfrm>
          <a:prstGeom prst="roundRect">
            <a:avLst>
              <a:gd name="adj" fmla="val 1565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6" name="A3|icon" descr="preencoded.png">    </p:cNvPr>
          <p:cNvPicPr>
            <a:picLocks noChangeAspect="1"/>
          </p:cNvPicPr>
          <p:nvPr/>
        </p:nvPicPr>
        <p:blipFill>
          <a:blip r:embed="rId1"/>
          <a:stretch>
            <a:fillRect/>
          </a:stretch>
        </p:blipFill>
        <p:spPr>
          <a:xfrm>
            <a:off x="841248" y="3566160"/>
            <a:ext cx="594360" cy="594360"/>
          </a:xfrm>
          <a:prstGeom prst="rect">
            <a:avLst/>
          </a:prstGeom>
        </p:spPr>
      </p:pic>
      <p:sp>
        <p:nvSpPr>
          <p:cNvPr id="7" name="A3|social text"/>
          <p:cNvSpPr txBox="1"/>
          <p:nvPr/>
        </p:nvSpPr>
        <p:spPr>
          <a:xfrm>
            <a:off x="1600200" y="3447288"/>
            <a:ext cx="1691640" cy="822960"/>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Instagram</a:t>
            </a:r>
            <a:endParaRPr lang="en-US" sz="1300" dirty="0"/>
          </a:p>
          <a:p>
            <a:pPr indent="0" marL="0">
              <a:buNone/>
            </a:pPr>
            <a:r>
              <a:rPr lang="en-US" sz="1100" dirty="0">
                <a:solidFill>
                  <a:schemeClr val="accent5"/>
                </a:solidFill>
                <a:latin typeface="Poppins" pitchFamily="34" charset="0"/>
                <a:ea typeface="Poppins" pitchFamily="34" charset="-122"/>
                <a:cs typeface="Poppins" pitchFamily="34" charset="-120"/>
              </a:rPr>
              <a:t>@mmtoman0</a:t>
            </a:r>
            <a:endParaRPr lang="en-US" sz="1300" dirty="0"/>
          </a:p>
        </p:txBody>
      </p:sp>
      <p:sp>
        <p:nvSpPr>
          <p:cNvPr id="8" name="A4|social card"/>
          <p:cNvSpPr/>
          <p:nvPr/>
        </p:nvSpPr>
        <p:spPr>
          <a:xfrm>
            <a:off x="3566160" y="3337560"/>
            <a:ext cx="2743200" cy="1051560"/>
          </a:xfrm>
          <a:prstGeom prst="roundRect">
            <a:avLst>
              <a:gd name="adj" fmla="val 1565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9" name="A4|icon" descr="preencoded.png">    </p:cNvPr>
          <p:cNvPicPr>
            <a:picLocks noChangeAspect="1"/>
          </p:cNvPicPr>
          <p:nvPr/>
        </p:nvPicPr>
        <p:blipFill>
          <a:blip r:embed="rId2"/>
          <a:stretch>
            <a:fillRect/>
          </a:stretch>
        </p:blipFill>
        <p:spPr>
          <a:xfrm>
            <a:off x="3767328" y="3566160"/>
            <a:ext cx="594360" cy="594360"/>
          </a:xfrm>
          <a:prstGeom prst="rect">
            <a:avLst/>
          </a:prstGeom>
        </p:spPr>
      </p:pic>
      <p:sp>
        <p:nvSpPr>
          <p:cNvPr id="10" name="A4|social text"/>
          <p:cNvSpPr txBox="1"/>
          <p:nvPr/>
        </p:nvSpPr>
        <p:spPr>
          <a:xfrm>
            <a:off x="4526280" y="3447288"/>
            <a:ext cx="1691640" cy="822960"/>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Facebook</a:t>
            </a:r>
            <a:endParaRPr lang="en-US" sz="1300" dirty="0"/>
          </a:p>
          <a:p>
            <a:pPr indent="0" marL="0">
              <a:buNone/>
            </a:pPr>
            <a:r>
              <a:rPr lang="en-US" sz="1100" dirty="0">
                <a:solidFill>
                  <a:schemeClr val="accent5"/>
                </a:solidFill>
                <a:latin typeface="Poppins" pitchFamily="34" charset="0"/>
                <a:ea typeface="Poppins" pitchFamily="34" charset="-122"/>
                <a:cs typeface="Poppins" pitchFamily="34" charset="-120"/>
              </a:rPr>
              <a:t>@mmtoman0</a:t>
            </a:r>
            <a:endParaRPr lang="en-US" sz="1300" dirty="0"/>
          </a:p>
        </p:txBody>
      </p:sp>
      <p:sp>
        <p:nvSpPr>
          <p:cNvPr id="11" name="A5|social card"/>
          <p:cNvSpPr/>
          <p:nvPr/>
        </p:nvSpPr>
        <p:spPr>
          <a:xfrm>
            <a:off x="640080" y="4572000"/>
            <a:ext cx="2743200" cy="1051560"/>
          </a:xfrm>
          <a:prstGeom prst="roundRect">
            <a:avLst>
              <a:gd name="adj" fmla="val 1565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2" name="A5|icon" descr="preencoded.png">    </p:cNvPr>
          <p:cNvPicPr>
            <a:picLocks noChangeAspect="1"/>
          </p:cNvPicPr>
          <p:nvPr/>
        </p:nvPicPr>
        <p:blipFill>
          <a:blip r:embed="rId3"/>
          <a:stretch>
            <a:fillRect/>
          </a:stretch>
        </p:blipFill>
        <p:spPr>
          <a:xfrm>
            <a:off x="841248" y="4800600"/>
            <a:ext cx="594360" cy="594360"/>
          </a:xfrm>
          <a:prstGeom prst="rect">
            <a:avLst/>
          </a:prstGeom>
        </p:spPr>
      </p:pic>
      <p:sp>
        <p:nvSpPr>
          <p:cNvPr id="13" name="A5|social text"/>
          <p:cNvSpPr txBox="1"/>
          <p:nvPr/>
        </p:nvSpPr>
        <p:spPr>
          <a:xfrm>
            <a:off x="1600200" y="4681728"/>
            <a:ext cx="1691640" cy="822960"/>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TikTok</a:t>
            </a:r>
            <a:endParaRPr lang="en-US" sz="1300" dirty="0"/>
          </a:p>
          <a:p>
            <a:pPr indent="0" marL="0">
              <a:buNone/>
            </a:pPr>
            <a:r>
              <a:rPr lang="en-US" sz="1100" dirty="0">
                <a:solidFill>
                  <a:schemeClr val="accent5"/>
                </a:solidFill>
                <a:latin typeface="Poppins" pitchFamily="34" charset="0"/>
                <a:ea typeface="Poppins" pitchFamily="34" charset="-122"/>
                <a:cs typeface="Poppins" pitchFamily="34" charset="-120"/>
              </a:rPr>
              <a:t>@mmtoman0</a:t>
            </a:r>
            <a:endParaRPr lang="en-US" sz="1300" dirty="0"/>
          </a:p>
        </p:txBody>
      </p:sp>
      <p:sp>
        <p:nvSpPr>
          <p:cNvPr id="14" name="A6|social card"/>
          <p:cNvSpPr/>
          <p:nvPr/>
        </p:nvSpPr>
        <p:spPr>
          <a:xfrm>
            <a:off x="3566160" y="4572000"/>
            <a:ext cx="2743200" cy="1051560"/>
          </a:xfrm>
          <a:prstGeom prst="roundRect">
            <a:avLst>
              <a:gd name="adj" fmla="val 15652"/>
            </a:avLst>
          </a:prstGeom>
          <a:solidFill>
            <a:schemeClr val="bg1"/>
          </a:solidFill>
          <a:ln w="9525">
            <a:solidFill>
              <a:srgbClr val="E1E5E3"/>
            </a:solidFill>
            <a:prstDash val="solid"/>
          </a:ln>
          <a:effectLst>
            <a:outerShdw sx="100000" sy="100000" kx="0" ky="0" algn="bl" rotWithShape="0" blurRad="228600" dist="50800" dir="5400000">
              <a:srgbClr val="1F2428">
                <a:alpha val="10000"/>
              </a:srgbClr>
            </a:outerShdw>
          </a:effectLst>
        </p:spPr>
      </p:sp>
      <p:pic>
        <p:nvPicPr>
          <p:cNvPr id="15" name="A6|icon" descr="preencoded.png">    </p:cNvPr>
          <p:cNvPicPr>
            <a:picLocks noChangeAspect="1"/>
          </p:cNvPicPr>
          <p:nvPr/>
        </p:nvPicPr>
        <p:blipFill>
          <a:blip r:embed="rId4"/>
          <a:stretch>
            <a:fillRect/>
          </a:stretch>
        </p:blipFill>
        <p:spPr>
          <a:xfrm>
            <a:off x="3767328" y="4800600"/>
            <a:ext cx="594360" cy="594360"/>
          </a:xfrm>
          <a:prstGeom prst="rect">
            <a:avLst/>
          </a:prstGeom>
        </p:spPr>
      </p:pic>
      <p:sp>
        <p:nvSpPr>
          <p:cNvPr id="16" name="A6|social text"/>
          <p:cNvSpPr txBox="1"/>
          <p:nvPr/>
        </p:nvSpPr>
        <p:spPr>
          <a:xfrm>
            <a:off x="4526280" y="4681728"/>
            <a:ext cx="1691640" cy="822960"/>
          </a:xfrm>
          <a:prstGeom prst="rect">
            <a:avLst/>
          </a:prstGeom>
          <a:noFill/>
          <a:ln/>
        </p:spPr>
        <p:txBody>
          <a:bodyPr wrap="square" lIns="0" tIns="0" rIns="0" bIns="0" rtlCol="0" anchor="ctr"/>
          <a:lstStyle/>
          <a:p>
            <a:pPr indent="0" marL="0">
              <a:buNone/>
            </a:pPr>
            <a:r>
              <a:rPr lang="en-US" sz="1300" b="1" dirty="0">
                <a:solidFill>
                  <a:schemeClr val="tx1"/>
                </a:solidFill>
                <a:latin typeface="Poppins" pitchFamily="34" charset="0"/>
                <a:ea typeface="Poppins" pitchFamily="34" charset="-122"/>
                <a:cs typeface="Poppins" pitchFamily="34" charset="-120"/>
              </a:rPr>
              <a:t>Website</a:t>
            </a:r>
            <a:endParaRPr lang="en-US" sz="1300" dirty="0"/>
          </a:p>
          <a:p>
            <a:pPr indent="0" marL="0">
              <a:buNone/>
            </a:pPr>
            <a:r>
              <a:rPr lang="en-US" sz="1100" dirty="0">
                <a:solidFill>
                  <a:schemeClr val="accent5"/>
                </a:solidFill>
                <a:latin typeface="Poppins" pitchFamily="34" charset="0"/>
                <a:ea typeface="Poppins" pitchFamily="34" charset="-122"/>
                <a:cs typeface="Poppins" pitchFamily="34" charset="-120"/>
              </a:rPr>
              <a:t>www.mmt-om.com</a:t>
            </a:r>
            <a:endParaRPr lang="en-US" sz="1300" dirty="0"/>
          </a:p>
        </p:txBody>
      </p:sp>
      <p:sp>
        <p:nvSpPr>
          <p:cNvPr id="17" name="A1|frame"/>
          <p:cNvSpPr/>
          <p:nvPr/>
        </p:nvSpPr>
        <p:spPr>
          <a:xfrm>
            <a:off x="7726680" y="868680"/>
            <a:ext cx="3931920" cy="4919472"/>
          </a:xfrm>
          <a:prstGeom prst="roundRect">
            <a:avLst>
              <a:gd name="adj" fmla="val 6977"/>
            </a:avLst>
          </a:prstGeom>
          <a:ln w="25400">
            <a:solidFill>
              <a:srgbClr val="4CC594"/>
            </a:solidFill>
            <a:prstDash val="solid"/>
          </a:ln>
        </p:spPr>
      </p:sp>
      <p:pic>
        <p:nvPicPr>
          <p:cNvPr id="18" name="A1|featured post" descr="preencoded.png">    </p:cNvPr>
          <p:cNvPicPr>
            <a:picLocks noChangeAspect="1"/>
          </p:cNvPicPr>
          <p:nvPr/>
        </p:nvPicPr>
        <p:blipFill>
          <a:blip r:embed="rId5"/>
          <a:stretch>
            <a:fillRect/>
          </a:stretch>
        </p:blipFill>
        <p:spPr>
          <a:xfrm>
            <a:off x="7452360" y="548640"/>
            <a:ext cx="3931920" cy="4919472"/>
          </a:xfrm>
          <a:prstGeom prst="rect">
            <a:avLst/>
          </a:prstGeom>
        </p:spPr>
      </p:pic>
      <p:sp>
        <p:nvSpPr>
          <p:cNvPr id="25" name="Slide Number Placeholder 0"/>
          <p:cNvSpPr>
            <a:spLocks noGrp="1"/>
          </p:cNvSpPr>
          <p:nvPr>
            <p:ph type="sldNum" sz="quarter" idx="4294967295"/>
          </p:nvPr>
        </p:nvSpPr>
        <p:spPr>
          <a:xfrm>
            <a:off x="11064240" y="6400800"/>
            <a:ext cx="50292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1F8A6C"/>
                </a:solidFill>
              </a:defRPr>
            </a:lvl1pPr>
          </a:lstStyle>
          <a:p>
            <a:pPr algn="r"/>
            <a:fld id="{F7021451-1387-4CA6-816F-3879F97B5CBC}" type="slidenum">
              <a:rPr b="1" lang="en-US"/>
              <a:t>28</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600"/>
                                        <p:tgtEl>
                                          <p:spTgt spid="17"/>
                                        </p:tgtEl>
                                      </p:cBhvr>
                                    </p:animEffect>
                                    <p:anim calcmode="lin" valueType="num">
                                      <p:cBhvr additive="base">
                                        <p:cTn id="16" dur="600" fill="hold"/>
                                        <p:tgtEl>
                                          <p:spTgt spid="17"/>
                                        </p:tgtEl>
                                        <p:attrNameLst>
                                          <p:attrName>ppt_y</p:attrName>
                                        </p:attrNameLst>
                                      </p:cBhvr>
                                      <p:tavLst>
                                        <p:tav tm="0">
                                          <p:val>
                                            <p:strVal val="#ppt_y+0.03"/>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600"/>
                                        <p:tgtEl>
                                          <p:spTgt spid="18"/>
                                        </p:tgtEl>
                                      </p:cBhvr>
                                    </p:animEffect>
                                    <p:anim calcmode="lin" valueType="num">
                                      <p:cBhvr additive="base">
                                        <p:cTn id="20" dur="600" fill="hold"/>
                                        <p:tgtEl>
                                          <p:spTgt spid="18"/>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26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600"/>
                                        <p:tgtEl>
                                          <p:spTgt spid="4"/>
                                        </p:tgtEl>
                                      </p:cBhvr>
                                    </p:animEffect>
                                    <p:anim calcmode="lin" valueType="num">
                                      <p:cBhvr additive="base">
                                        <p:cTn id="24" dur="600" fill="hold"/>
                                        <p:tgtEl>
                                          <p:spTgt spid="4"/>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52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600"/>
                                        <p:tgtEl>
                                          <p:spTgt spid="5"/>
                                        </p:tgtEl>
                                      </p:cBhvr>
                                    </p:animEffect>
                                    <p:anim calcmode="lin" valueType="num">
                                      <p:cBhvr additive="base">
                                        <p:cTn id="28" dur="600" fill="hold"/>
                                        <p:tgtEl>
                                          <p:spTgt spid="5"/>
                                        </p:tgtEl>
                                        <p:attrNameLst>
                                          <p:attrName>ppt_y</p:attrName>
                                        </p:attrNameLst>
                                      </p:cBhvr>
                                      <p:tavLst>
                                        <p:tav tm="0">
                                          <p:val>
                                            <p:strVal val="#ppt_y+0.03"/>
                                          </p:val>
                                        </p:tav>
                                        <p:tav tm="100000">
                                          <p:val>
                                            <p:strVal val="#ppt_y"/>
                                          </p:val>
                                        </p:tav>
                                      </p:tavLst>
                                    </p:anim>
                                  </p:childTnLst>
                                </p:cTn>
                              </p:par>
                              <p:par>
                                <p:cTn id="29" presetID="10" presetClass="entr" presetSubtype="0" fill="hold" nodeType="withEffect">
                                  <p:stCondLst>
                                    <p:cond delay="52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600"/>
                                        <p:tgtEl>
                                          <p:spTgt spid="6"/>
                                        </p:tgtEl>
                                      </p:cBhvr>
                                    </p:animEffect>
                                    <p:anim calcmode="lin" valueType="num">
                                      <p:cBhvr additive="base">
                                        <p:cTn id="32" dur="600" fill="hold"/>
                                        <p:tgtEl>
                                          <p:spTgt spid="6"/>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52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600"/>
                                        <p:tgtEl>
                                          <p:spTgt spid="7"/>
                                        </p:tgtEl>
                                      </p:cBhvr>
                                    </p:animEffect>
                                    <p:anim calcmode="lin" valueType="num">
                                      <p:cBhvr additive="base">
                                        <p:cTn id="36" dur="600" fill="hold"/>
                                        <p:tgtEl>
                                          <p:spTgt spid="7"/>
                                        </p:tgtEl>
                                        <p:attrNameLst>
                                          <p:attrName>ppt_y</p:attrName>
                                        </p:attrNameLst>
                                      </p:cBhvr>
                                      <p:tavLst>
                                        <p:tav tm="0">
                                          <p:val>
                                            <p:strVal val="#ppt_y+0.03"/>
                                          </p:val>
                                        </p:tav>
                                        <p:tav tm="100000">
                                          <p:val>
                                            <p:strVal val="#ppt_y"/>
                                          </p:val>
                                        </p:tav>
                                      </p:tavLst>
                                    </p:anim>
                                  </p:childTnLst>
                                </p:cTn>
                              </p:par>
                              <p:par>
                                <p:cTn id="37" presetID="10" presetClass="entr" presetSubtype="0" fill="hold" grpId="0" nodeType="withEffect">
                                  <p:stCondLst>
                                    <p:cond delay="78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600"/>
                                        <p:tgtEl>
                                          <p:spTgt spid="8"/>
                                        </p:tgtEl>
                                      </p:cBhvr>
                                    </p:animEffect>
                                    <p:anim calcmode="lin" valueType="num">
                                      <p:cBhvr additive="base">
                                        <p:cTn id="40" dur="600" fill="hold"/>
                                        <p:tgtEl>
                                          <p:spTgt spid="8"/>
                                        </p:tgtEl>
                                        <p:attrNameLst>
                                          <p:attrName>ppt_y</p:attrName>
                                        </p:attrNameLst>
                                      </p:cBhvr>
                                      <p:tavLst>
                                        <p:tav tm="0">
                                          <p:val>
                                            <p:strVal val="#ppt_y+0.03"/>
                                          </p:val>
                                        </p:tav>
                                        <p:tav tm="100000">
                                          <p:val>
                                            <p:strVal val="#ppt_y"/>
                                          </p:val>
                                        </p:tav>
                                      </p:tavLst>
                                    </p:anim>
                                  </p:childTnLst>
                                </p:cTn>
                              </p:par>
                              <p:par>
                                <p:cTn id="41" presetID="10" presetClass="entr" presetSubtype="0" fill="hold" nodeType="withEffect">
                                  <p:stCondLst>
                                    <p:cond delay="78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600"/>
                                        <p:tgtEl>
                                          <p:spTgt spid="9"/>
                                        </p:tgtEl>
                                      </p:cBhvr>
                                    </p:animEffect>
                                    <p:anim calcmode="lin" valueType="num">
                                      <p:cBhvr additive="base">
                                        <p:cTn id="44" dur="600" fill="hold"/>
                                        <p:tgtEl>
                                          <p:spTgt spid="9"/>
                                        </p:tgtEl>
                                        <p:attrNameLst>
                                          <p:attrName>ppt_y</p:attrName>
                                        </p:attrNameLst>
                                      </p:cBhvr>
                                      <p:tavLst>
                                        <p:tav tm="0">
                                          <p:val>
                                            <p:strVal val="#ppt_y+0.03"/>
                                          </p:val>
                                        </p:tav>
                                        <p:tav tm="100000">
                                          <p:val>
                                            <p:strVal val="#ppt_y"/>
                                          </p:val>
                                        </p:tav>
                                      </p:tavLst>
                                    </p:anim>
                                  </p:childTnLst>
                                </p:cTn>
                              </p:par>
                              <p:par>
                                <p:cTn id="45" presetID="10" presetClass="entr" presetSubtype="0" fill="hold" grpId="0" nodeType="withEffect">
                                  <p:stCondLst>
                                    <p:cond delay="78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600"/>
                                        <p:tgtEl>
                                          <p:spTgt spid="10"/>
                                        </p:tgtEl>
                                      </p:cBhvr>
                                    </p:animEffect>
                                    <p:anim calcmode="lin" valueType="num">
                                      <p:cBhvr additive="base">
                                        <p:cTn id="48" dur="600" fill="hold"/>
                                        <p:tgtEl>
                                          <p:spTgt spid="10"/>
                                        </p:tgtEl>
                                        <p:attrNameLst>
                                          <p:attrName>ppt_y</p:attrName>
                                        </p:attrNameLst>
                                      </p:cBhvr>
                                      <p:tavLst>
                                        <p:tav tm="0">
                                          <p:val>
                                            <p:strVal val="#ppt_y+0.03"/>
                                          </p:val>
                                        </p:tav>
                                        <p:tav tm="100000">
                                          <p:val>
                                            <p:strVal val="#ppt_y"/>
                                          </p:val>
                                        </p:tav>
                                      </p:tavLst>
                                    </p:anim>
                                  </p:childTnLst>
                                </p:cTn>
                              </p:par>
                              <p:par>
                                <p:cTn id="49" presetID="10" presetClass="entr" presetSubtype="0" fill="hold" grpId="0" nodeType="withEffect">
                                  <p:stCondLst>
                                    <p:cond delay="104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600"/>
                                        <p:tgtEl>
                                          <p:spTgt spid="11"/>
                                        </p:tgtEl>
                                      </p:cBhvr>
                                    </p:animEffect>
                                    <p:anim calcmode="lin" valueType="num">
                                      <p:cBhvr additive="base">
                                        <p:cTn id="52" dur="600" fill="hold"/>
                                        <p:tgtEl>
                                          <p:spTgt spid="11"/>
                                        </p:tgtEl>
                                        <p:attrNameLst>
                                          <p:attrName>ppt_y</p:attrName>
                                        </p:attrNameLst>
                                      </p:cBhvr>
                                      <p:tavLst>
                                        <p:tav tm="0">
                                          <p:val>
                                            <p:strVal val="#ppt_y+0.03"/>
                                          </p:val>
                                        </p:tav>
                                        <p:tav tm="100000">
                                          <p:val>
                                            <p:strVal val="#ppt_y"/>
                                          </p:val>
                                        </p:tav>
                                      </p:tavLst>
                                    </p:anim>
                                  </p:childTnLst>
                                </p:cTn>
                              </p:par>
                              <p:par>
                                <p:cTn id="53" presetID="10" presetClass="entr" presetSubtype="0" fill="hold" nodeType="withEffect">
                                  <p:stCondLst>
                                    <p:cond delay="104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600"/>
                                        <p:tgtEl>
                                          <p:spTgt spid="12"/>
                                        </p:tgtEl>
                                      </p:cBhvr>
                                    </p:animEffect>
                                    <p:anim calcmode="lin" valueType="num">
                                      <p:cBhvr additive="base">
                                        <p:cTn id="56" dur="600" fill="hold"/>
                                        <p:tgtEl>
                                          <p:spTgt spid="12"/>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104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600"/>
                                        <p:tgtEl>
                                          <p:spTgt spid="13"/>
                                        </p:tgtEl>
                                      </p:cBhvr>
                                    </p:animEffect>
                                    <p:anim calcmode="lin" valueType="num">
                                      <p:cBhvr additive="base">
                                        <p:cTn id="60" dur="600" fill="hold"/>
                                        <p:tgtEl>
                                          <p:spTgt spid="13"/>
                                        </p:tgtEl>
                                        <p:attrNameLst>
                                          <p:attrName>ppt_y</p:attrName>
                                        </p:attrNameLst>
                                      </p:cBhvr>
                                      <p:tavLst>
                                        <p:tav tm="0">
                                          <p:val>
                                            <p:strVal val="#ppt_y+0.03"/>
                                          </p:val>
                                        </p:tav>
                                        <p:tav tm="100000">
                                          <p:val>
                                            <p:strVal val="#ppt_y"/>
                                          </p:val>
                                        </p:tav>
                                      </p:tavLst>
                                    </p:anim>
                                  </p:childTnLst>
                                </p:cTn>
                              </p:par>
                              <p:par>
                                <p:cTn id="61" presetID="10" presetClass="entr" presetSubtype="0" fill="hold" grpId="0" nodeType="withEffect">
                                  <p:stCondLst>
                                    <p:cond delay="130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600"/>
                                        <p:tgtEl>
                                          <p:spTgt spid="14"/>
                                        </p:tgtEl>
                                      </p:cBhvr>
                                    </p:animEffect>
                                    <p:anim calcmode="lin" valueType="num">
                                      <p:cBhvr additive="base">
                                        <p:cTn id="64" dur="600" fill="hold"/>
                                        <p:tgtEl>
                                          <p:spTgt spid="14"/>
                                        </p:tgtEl>
                                        <p:attrNameLst>
                                          <p:attrName>ppt_y</p:attrName>
                                        </p:attrNameLst>
                                      </p:cBhvr>
                                      <p:tavLst>
                                        <p:tav tm="0">
                                          <p:val>
                                            <p:strVal val="#ppt_y+0.03"/>
                                          </p:val>
                                        </p:tav>
                                        <p:tav tm="100000">
                                          <p:val>
                                            <p:strVal val="#ppt_y"/>
                                          </p:val>
                                        </p:tav>
                                      </p:tavLst>
                                    </p:anim>
                                  </p:childTnLst>
                                </p:cTn>
                              </p:par>
                              <p:par>
                                <p:cTn id="65" presetID="10" presetClass="entr" presetSubtype="0" fill="hold" nodeType="withEffect">
                                  <p:stCondLst>
                                    <p:cond delay="130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600"/>
                                        <p:tgtEl>
                                          <p:spTgt spid="15"/>
                                        </p:tgtEl>
                                      </p:cBhvr>
                                    </p:animEffect>
                                    <p:anim calcmode="lin" valueType="num">
                                      <p:cBhvr additive="base">
                                        <p:cTn id="68" dur="600" fill="hold"/>
                                        <p:tgtEl>
                                          <p:spTgt spid="15"/>
                                        </p:tgtEl>
                                        <p:attrNameLst>
                                          <p:attrName>ppt_y</p:attrName>
                                        </p:attrNameLst>
                                      </p:cBhvr>
                                      <p:tavLst>
                                        <p:tav tm="0">
                                          <p:val>
                                            <p:strVal val="#ppt_y+0.03"/>
                                          </p:val>
                                        </p:tav>
                                        <p:tav tm="100000">
                                          <p:val>
                                            <p:strVal val="#ppt_y"/>
                                          </p:val>
                                        </p:tav>
                                      </p:tavLst>
                                    </p:anim>
                                  </p:childTnLst>
                                </p:cTn>
                              </p:par>
                              <p:par>
                                <p:cTn id="69" presetID="10" presetClass="entr" presetSubtype="0" fill="hold" grpId="0" nodeType="withEffect">
                                  <p:stCondLst>
                                    <p:cond delay="130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600"/>
                                        <p:tgtEl>
                                          <p:spTgt spid="16"/>
                                        </p:tgtEl>
                                      </p:cBhvr>
                                    </p:animEffect>
                                    <p:anim calcmode="lin" valueType="num">
                                      <p:cBhvr additive="base">
                                        <p:cTn id="72" dur="600" fill="hold"/>
                                        <p:tgtEl>
                                          <p:spTgt spid="16"/>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7" grpId="0" animBg="1"/>
      <p:bldP spid="4" grpId="0" animBg="1"/>
      <p:bldP spid="5" grpId="0" animBg="1"/>
      <p:bldP spid="7" grpId="0" animBg="1"/>
      <p:bldP spid="8" grpId="0" animBg="1"/>
      <p:bldP spid="10" grpId="0" animBg="1"/>
      <p:bldP spid="11" grpId="0" animBg="1"/>
      <p:bldP spid="13" grpId="0" animBg="1"/>
      <p:bldP spid="14"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name="Slide 2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1|frame"/>
          <p:cNvSpPr/>
          <p:nvPr/>
        </p:nvSpPr>
        <p:spPr>
          <a:xfrm>
            <a:off x="7315200" y="868680"/>
            <a:ext cx="4343400" cy="5257800"/>
          </a:xfrm>
          <a:prstGeom prst="roundRect">
            <a:avLst>
              <a:gd name="adj" fmla="val 6316"/>
            </a:avLst>
          </a:prstGeom>
          <a:ln w="25400">
            <a:solidFill>
              <a:srgbClr val="4CC594"/>
            </a:solidFill>
            <a:prstDash val="solid"/>
          </a:ln>
        </p:spPr>
      </p:sp>
      <p:pic>
        <p:nvPicPr>
          <p:cNvPr id="3" name="A1|closing photo" descr="preencoded.png">    </p:cNvPr>
          <p:cNvPicPr>
            <a:picLocks noChangeAspect="1"/>
          </p:cNvPicPr>
          <p:nvPr/>
        </p:nvPicPr>
        <p:blipFill>
          <a:blip r:embed="rId2"/>
          <a:stretch>
            <a:fillRect/>
          </a:stretch>
        </p:blipFill>
        <p:spPr>
          <a:xfrm>
            <a:off x="7040880" y="548640"/>
            <a:ext cx="4343400" cy="5257800"/>
          </a:xfrm>
          <a:prstGeom prst="rect">
            <a:avLst/>
          </a:prstGeom>
        </p:spPr>
      </p:pic>
      <p:pic>
        <p:nvPicPr>
          <p:cNvPr id="4" name="A1|logo" descr="/home/claude/prof/img/mmt_logo_disk.png">    </p:cNvPr>
          <p:cNvPicPr>
            <a:picLocks noChangeAspect="1"/>
          </p:cNvPicPr>
          <p:nvPr/>
        </p:nvPicPr>
        <p:blipFill>
          <a:blip r:embed="rId3"/>
          <a:stretch>
            <a:fillRect/>
          </a:stretch>
        </p:blipFill>
        <p:spPr>
          <a:xfrm>
            <a:off x="640080" y="548640"/>
            <a:ext cx="868680" cy="868680"/>
          </a:xfrm>
          <a:prstGeom prst="rect">
            <a:avLst/>
          </a:prstGeom>
        </p:spPr>
      </p:pic>
      <p:sp>
        <p:nvSpPr>
          <p:cNvPr id="5" name="A2|eyebrow"/>
          <p:cNvSpPr txBox="1"/>
          <p:nvPr/>
        </p:nvSpPr>
        <p:spPr>
          <a:xfrm>
            <a:off x="640080" y="1783080"/>
            <a:ext cx="5486400" cy="320040"/>
          </a:xfrm>
          <a:prstGeom prst="rect">
            <a:avLst/>
          </a:prstGeom>
          <a:noFill/>
          <a:ln/>
        </p:spPr>
        <p:txBody>
          <a:bodyPr wrap="square" lIns="0" tIns="0" rIns="0" bIns="0" rtlCol="0" anchor="ctr"/>
          <a:lstStyle/>
          <a:p>
            <a:pPr indent="0" marL="0">
              <a:buNone/>
            </a:pPr>
            <a:r>
              <a:rPr lang="en-US" sz="1200" b="1" spc="500" kern="0" dirty="0">
                <a:solidFill>
                  <a:schemeClr val="accent1"/>
                </a:solidFill>
                <a:latin typeface="Poppins" pitchFamily="34" charset="0"/>
                <a:ea typeface="Poppins" pitchFamily="34" charset="-122"/>
                <a:cs typeface="Poppins" pitchFamily="34" charset="-120"/>
              </a:rPr>
              <a:t>LET'S WORK TOGETHER</a:t>
            </a:r>
            <a:endParaRPr lang="en-US" sz="1200" dirty="0"/>
          </a:p>
        </p:txBody>
      </p:sp>
      <p:sp>
        <p:nvSpPr>
          <p:cNvPr id="6" name="A2|title"/>
          <p:cNvSpPr txBox="1"/>
          <p:nvPr/>
        </p:nvSpPr>
        <p:spPr>
          <a:xfrm>
            <a:off x="640080" y="2148840"/>
            <a:ext cx="6400800" cy="960120"/>
          </a:xfrm>
          <a:prstGeom prst="rect">
            <a:avLst/>
          </a:prstGeom>
          <a:noFill/>
          <a:ln/>
        </p:spPr>
        <p:txBody>
          <a:bodyPr wrap="square" lIns="0" tIns="0" rIns="0" bIns="0" rtlCol="0" anchor="ctr"/>
          <a:lstStyle/>
          <a:p>
            <a:pPr indent="0" marL="0">
              <a:buNone/>
            </a:pPr>
            <a:r>
              <a:rPr lang="en-US" sz="5600" b="1" dirty="0">
                <a:solidFill>
                  <a:schemeClr val="tx1"/>
                </a:solidFill>
                <a:latin typeface="Poppins" pitchFamily="34" charset="0"/>
                <a:ea typeface="Poppins" pitchFamily="34" charset="-122"/>
                <a:cs typeface="Poppins" pitchFamily="34" charset="-120"/>
              </a:rPr>
              <a:t>Thank you</a:t>
            </a:r>
            <a:endParaRPr lang="en-US" sz="5600" dirty="0"/>
          </a:p>
        </p:txBody>
      </p:sp>
      <p:sp>
        <p:nvSpPr>
          <p:cNvPr id="7" name="A3|tagline"/>
          <p:cNvSpPr txBox="1"/>
          <p:nvPr/>
        </p:nvSpPr>
        <p:spPr>
          <a:xfrm>
            <a:off x="640080" y="3108960"/>
            <a:ext cx="6400800" cy="411480"/>
          </a:xfrm>
          <a:prstGeom prst="rect">
            <a:avLst/>
          </a:prstGeom>
          <a:noFill/>
          <a:ln/>
        </p:spPr>
        <p:txBody>
          <a:bodyPr wrap="square" lIns="0" tIns="0" rIns="0" bIns="0" rtlCol="0" anchor="ctr"/>
          <a:lstStyle/>
          <a:p>
            <a:pPr indent="0" marL="0">
              <a:buNone/>
            </a:pPr>
            <a:r>
              <a:rPr lang="en-US" sz="1600" i="1" dirty="0">
                <a:solidFill>
                  <a:schemeClr val="accent5"/>
                </a:solidFill>
                <a:latin typeface="Poppins" pitchFamily="34" charset="0"/>
                <a:ea typeface="Poppins" pitchFamily="34" charset="-122"/>
                <a:cs typeface="Poppins" pitchFamily="34" charset="-120"/>
              </a:rPr>
              <a:t>Clean spaces. Healthy living. Better business.</a:t>
            </a:r>
            <a:endParaRPr lang="en-US" sz="1600" dirty="0"/>
          </a:p>
        </p:txBody>
      </p:sp>
      <p:pic>
        <p:nvPicPr>
          <p:cNvPr id="8" name="A4|icon" descr="preencoded.png">    </p:cNvPr>
          <p:cNvPicPr>
            <a:picLocks noChangeAspect="1"/>
          </p:cNvPicPr>
          <p:nvPr/>
        </p:nvPicPr>
        <p:blipFill>
          <a:blip r:embed="rId4"/>
          <a:stretch>
            <a:fillRect/>
          </a:stretch>
        </p:blipFill>
        <p:spPr>
          <a:xfrm>
            <a:off x="640080" y="3794760"/>
            <a:ext cx="384048" cy="384048"/>
          </a:xfrm>
          <a:prstGeom prst="rect">
            <a:avLst/>
          </a:prstGeom>
        </p:spPr>
      </p:pic>
      <p:sp>
        <p:nvSpPr>
          <p:cNvPr id="9" name="A4|contact"/>
          <p:cNvSpPr txBox="1"/>
          <p:nvPr/>
        </p:nvSpPr>
        <p:spPr>
          <a:xfrm>
            <a:off x="1188720" y="3794760"/>
            <a:ext cx="5486400" cy="384048"/>
          </a:xfrm>
          <a:prstGeom prst="rect">
            <a:avLst/>
          </a:prstGeom>
          <a:noFill/>
          <a:ln/>
        </p:spPr>
        <p:txBody>
          <a:bodyPr wrap="square" lIns="0" tIns="0" rIns="0" bIns="0" rtlCol="0" anchor="ctr"/>
          <a:lstStyle/>
          <a:p>
            <a:pPr indent="0" marL="0">
              <a:buNone/>
            </a:pPr>
            <a:r>
              <a:rPr lang="en-US" sz="1300" dirty="0">
                <a:solidFill>
                  <a:schemeClr val="tx1"/>
                </a:solidFill>
                <a:latin typeface="Poppins" pitchFamily="34" charset="0"/>
                <a:ea typeface="Poppins" pitchFamily="34" charset="-122"/>
                <a:cs typeface="Poppins" pitchFamily="34" charset="-120"/>
              </a:rPr>
              <a:t>Business Tower, Muscat Hills, Muscat, Oman</a:t>
            </a:r>
            <a:endParaRPr lang="en-US" sz="1300" dirty="0"/>
          </a:p>
        </p:txBody>
      </p:sp>
      <p:pic>
        <p:nvPicPr>
          <p:cNvPr id="10" name="A5|icon" descr="preencoded.png">    </p:cNvPr>
          <p:cNvPicPr>
            <a:picLocks noChangeAspect="1"/>
          </p:cNvPicPr>
          <p:nvPr/>
        </p:nvPicPr>
        <p:blipFill>
          <a:blip r:embed="rId5"/>
          <a:stretch>
            <a:fillRect/>
          </a:stretch>
        </p:blipFill>
        <p:spPr>
          <a:xfrm>
            <a:off x="640080" y="4297680"/>
            <a:ext cx="384048" cy="384048"/>
          </a:xfrm>
          <a:prstGeom prst="rect">
            <a:avLst/>
          </a:prstGeom>
        </p:spPr>
      </p:pic>
      <p:sp>
        <p:nvSpPr>
          <p:cNvPr id="11" name="A5|contact"/>
          <p:cNvSpPr txBox="1"/>
          <p:nvPr/>
        </p:nvSpPr>
        <p:spPr>
          <a:xfrm>
            <a:off x="1188720" y="4297680"/>
            <a:ext cx="5486400" cy="384048"/>
          </a:xfrm>
          <a:prstGeom prst="rect">
            <a:avLst/>
          </a:prstGeom>
          <a:noFill/>
          <a:ln/>
        </p:spPr>
        <p:txBody>
          <a:bodyPr wrap="square" lIns="0" tIns="0" rIns="0" bIns="0" rtlCol="0" anchor="ctr"/>
          <a:lstStyle/>
          <a:p>
            <a:pPr indent="0" marL="0">
              <a:buNone/>
            </a:pPr>
            <a:r>
              <a:rPr lang="en-US" sz="1300" dirty="0">
                <a:solidFill>
                  <a:schemeClr val="tx1"/>
                </a:solidFill>
                <a:latin typeface="Poppins" pitchFamily="34" charset="0"/>
                <a:ea typeface="Poppins" pitchFamily="34" charset="-122"/>
                <a:cs typeface="Poppins" pitchFamily="34" charset="-120"/>
              </a:rPr>
              <a:t>+968 9132 5015   ·   +968 9970 9696</a:t>
            </a:r>
            <a:endParaRPr lang="en-US" sz="1300" dirty="0"/>
          </a:p>
        </p:txBody>
      </p:sp>
      <p:pic>
        <p:nvPicPr>
          <p:cNvPr id="12" name="A6|icon" descr="preencoded.png">    </p:cNvPr>
          <p:cNvPicPr>
            <a:picLocks noChangeAspect="1"/>
          </p:cNvPicPr>
          <p:nvPr/>
        </p:nvPicPr>
        <p:blipFill>
          <a:blip r:embed="rId6"/>
          <a:stretch>
            <a:fillRect/>
          </a:stretch>
        </p:blipFill>
        <p:spPr>
          <a:xfrm>
            <a:off x="640080" y="4800600"/>
            <a:ext cx="384048" cy="384048"/>
          </a:xfrm>
          <a:prstGeom prst="rect">
            <a:avLst/>
          </a:prstGeom>
        </p:spPr>
      </p:pic>
      <p:sp>
        <p:nvSpPr>
          <p:cNvPr id="13" name="A6|contact"/>
          <p:cNvSpPr txBox="1"/>
          <p:nvPr/>
        </p:nvSpPr>
        <p:spPr>
          <a:xfrm>
            <a:off x="1188720" y="4800600"/>
            <a:ext cx="5486400" cy="384048"/>
          </a:xfrm>
          <a:prstGeom prst="rect">
            <a:avLst/>
          </a:prstGeom>
          <a:noFill/>
          <a:ln/>
        </p:spPr>
        <p:txBody>
          <a:bodyPr wrap="square" lIns="0" tIns="0" rIns="0" bIns="0" rtlCol="0" anchor="ctr"/>
          <a:lstStyle/>
          <a:p>
            <a:pPr indent="0" marL="0">
              <a:buNone/>
            </a:pPr>
            <a:r>
              <a:rPr lang="en-US" sz="1300" dirty="0">
                <a:solidFill>
                  <a:schemeClr val="tx1"/>
                </a:solidFill>
                <a:latin typeface="Poppins" pitchFamily="34" charset="0"/>
                <a:ea typeface="Poppins" pitchFamily="34" charset="-122"/>
                <a:cs typeface="Poppins" pitchFamily="34" charset="-120"/>
              </a:rPr>
              <a:t>info@mmt-om.com</a:t>
            </a:r>
            <a:endParaRPr lang="en-US" sz="1300" dirty="0"/>
          </a:p>
        </p:txBody>
      </p:sp>
      <p:pic>
        <p:nvPicPr>
          <p:cNvPr id="14" name="A7|icon" descr="preencoded.png">    </p:cNvPr>
          <p:cNvPicPr>
            <a:picLocks noChangeAspect="1"/>
          </p:cNvPicPr>
          <p:nvPr/>
        </p:nvPicPr>
        <p:blipFill>
          <a:blip r:embed="rId7"/>
          <a:stretch>
            <a:fillRect/>
          </a:stretch>
        </p:blipFill>
        <p:spPr>
          <a:xfrm>
            <a:off x="640080" y="5303520"/>
            <a:ext cx="384048" cy="384048"/>
          </a:xfrm>
          <a:prstGeom prst="rect">
            <a:avLst/>
          </a:prstGeom>
        </p:spPr>
      </p:pic>
      <p:sp>
        <p:nvSpPr>
          <p:cNvPr id="15" name="A7|contact"/>
          <p:cNvSpPr txBox="1"/>
          <p:nvPr/>
        </p:nvSpPr>
        <p:spPr>
          <a:xfrm>
            <a:off x="1188720" y="5303520"/>
            <a:ext cx="5486400" cy="384048"/>
          </a:xfrm>
          <a:prstGeom prst="rect">
            <a:avLst/>
          </a:prstGeom>
          <a:noFill/>
          <a:ln/>
        </p:spPr>
        <p:txBody>
          <a:bodyPr wrap="square" lIns="0" tIns="0" rIns="0" bIns="0" rtlCol="0" anchor="ctr"/>
          <a:lstStyle/>
          <a:p>
            <a:pPr indent="0" marL="0">
              <a:buNone/>
            </a:pPr>
            <a:r>
              <a:rPr lang="en-US" sz="1300" dirty="0">
                <a:solidFill>
                  <a:schemeClr val="tx1"/>
                </a:solidFill>
                <a:latin typeface="Poppins" pitchFamily="34" charset="0"/>
                <a:ea typeface="Poppins" pitchFamily="34" charset="-122"/>
                <a:cs typeface="Poppins" pitchFamily="34" charset="-120"/>
              </a:rPr>
              <a:t>www.mmt-om.com</a:t>
            </a:r>
            <a:endParaRPr lang="en-US" sz="1300" dirty="0"/>
          </a:p>
        </p:txBody>
      </p:sp>
      <p:pic>
        <p:nvPicPr>
          <p:cNvPr id="16" name="A8|icon" descr="preencoded.png">    </p:cNvPr>
          <p:cNvPicPr>
            <a:picLocks noChangeAspect="1"/>
          </p:cNvPicPr>
          <p:nvPr/>
        </p:nvPicPr>
        <p:blipFill>
          <a:blip r:embed="rId8"/>
          <a:stretch>
            <a:fillRect/>
          </a:stretch>
        </p:blipFill>
        <p:spPr>
          <a:xfrm>
            <a:off x="640080" y="5806440"/>
            <a:ext cx="384048" cy="384048"/>
          </a:xfrm>
          <a:prstGeom prst="rect">
            <a:avLst/>
          </a:prstGeom>
        </p:spPr>
      </p:pic>
      <p:sp>
        <p:nvSpPr>
          <p:cNvPr id="17" name="A8|contact"/>
          <p:cNvSpPr txBox="1"/>
          <p:nvPr/>
        </p:nvSpPr>
        <p:spPr>
          <a:xfrm>
            <a:off x="1188720" y="5806440"/>
            <a:ext cx="5486400" cy="384048"/>
          </a:xfrm>
          <a:prstGeom prst="rect">
            <a:avLst/>
          </a:prstGeom>
          <a:noFill/>
          <a:ln/>
        </p:spPr>
        <p:txBody>
          <a:bodyPr wrap="square" lIns="0" tIns="0" rIns="0" bIns="0" rtlCol="0" anchor="ctr"/>
          <a:lstStyle/>
          <a:p>
            <a:pPr indent="0" marL="0">
              <a:buNone/>
            </a:pPr>
            <a:r>
              <a:rPr lang="en-US" sz="1300" dirty="0">
                <a:solidFill>
                  <a:schemeClr val="tx1"/>
                </a:solidFill>
                <a:latin typeface="Poppins" pitchFamily="34" charset="0"/>
                <a:ea typeface="Poppins" pitchFamily="34" charset="-122"/>
                <a:cs typeface="Poppins" pitchFamily="34" charset="-120"/>
              </a:rPr>
              <a:t>@mmtoman0  ·  Facebook · Instagram · TikTok</a:t>
            </a:r>
            <a:endParaRPr lang="en-US" sz="13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600"/>
                                        <p:tgtEl>
                                          <p:spTgt spid="2"/>
                                        </p:tgtEl>
                                      </p:cBhvr>
                                    </p:animEffect>
                                    <p:anim calcmode="lin" valueType="num">
                                      <p:cBhvr additive="base">
                                        <p:cTn id="8" dur="600" fill="hold"/>
                                        <p:tgtEl>
                                          <p:spTgt spid="2"/>
                                        </p:tgtEl>
                                        <p:attrNameLst>
                                          <p:attrName>ppt_y</p:attrName>
                                        </p:attrNameLst>
                                      </p:cBhvr>
                                      <p:tavLst>
                                        <p:tav tm="0">
                                          <p:val>
                                            <p:strVal val="#ppt_y+0.03"/>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600"/>
                                        <p:tgtEl>
                                          <p:spTgt spid="3"/>
                                        </p:tgtEl>
                                      </p:cBhvr>
                                    </p:animEffect>
                                    <p:anim calcmode="lin" valueType="num">
                                      <p:cBhvr additive="base">
                                        <p:cTn id="12" dur="600" fill="hold"/>
                                        <p:tgtEl>
                                          <p:spTgt spid="3"/>
                                        </p:tgtEl>
                                        <p:attrNameLst>
                                          <p:attrName>ppt_y</p:attrName>
                                        </p:attrNameLst>
                                      </p:cBhvr>
                                      <p:tavLst>
                                        <p:tav tm="0">
                                          <p:val>
                                            <p:strVal val="#ppt_y+0.03"/>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600"/>
                                        <p:tgtEl>
                                          <p:spTgt spid="4"/>
                                        </p:tgtEl>
                                      </p:cBhvr>
                                    </p:animEffect>
                                    <p:anim calcmode="lin" valueType="num">
                                      <p:cBhvr additive="base">
                                        <p:cTn id="16" dur="600" fill="hold"/>
                                        <p:tgtEl>
                                          <p:spTgt spid="4"/>
                                        </p:tgtEl>
                                        <p:attrNameLst>
                                          <p:attrName>ppt_y</p:attrName>
                                        </p:attrNameLst>
                                      </p:cBhvr>
                                      <p:tavLst>
                                        <p:tav tm="0">
                                          <p:val>
                                            <p:strVal val="#ppt_y+0.03"/>
                                          </p:val>
                                        </p:tav>
                                        <p:tav tm="100000">
                                          <p:val>
                                            <p:strVal val="#ppt_y"/>
                                          </p:val>
                                        </p:tav>
                                      </p:tavLst>
                                    </p:anim>
                                  </p:childTnLst>
                                </p:cTn>
                              </p:par>
                              <p:par>
                                <p:cTn id="17" presetID="10" presetClass="entr" presetSubtype="0" fill="hold" grpId="0" nodeType="withEffect">
                                  <p:stCondLst>
                                    <p:cond delay="18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600"/>
                                        <p:tgtEl>
                                          <p:spTgt spid="5"/>
                                        </p:tgtEl>
                                      </p:cBhvr>
                                    </p:animEffect>
                                    <p:anim calcmode="lin" valueType="num">
                                      <p:cBhvr additive="base">
                                        <p:cTn id="20" dur="600" fill="hold"/>
                                        <p:tgtEl>
                                          <p:spTgt spid="5"/>
                                        </p:tgtEl>
                                        <p:attrNameLst>
                                          <p:attrName>ppt_y</p:attrName>
                                        </p:attrNameLst>
                                      </p:cBhvr>
                                      <p:tavLst>
                                        <p:tav tm="0">
                                          <p:val>
                                            <p:strVal val="#ppt_y+0.03"/>
                                          </p:val>
                                        </p:tav>
                                        <p:tav tm="100000">
                                          <p:val>
                                            <p:strVal val="#ppt_y"/>
                                          </p:val>
                                        </p:tav>
                                      </p:tavLst>
                                    </p:anim>
                                  </p:childTnLst>
                                </p:cTn>
                              </p:par>
                              <p:par>
                                <p:cTn id="21" presetID="10" presetClass="entr" presetSubtype="0" fill="hold" grpId="0" nodeType="withEffect">
                                  <p:stCondLst>
                                    <p:cond delay="18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600"/>
                                        <p:tgtEl>
                                          <p:spTgt spid="6"/>
                                        </p:tgtEl>
                                      </p:cBhvr>
                                    </p:animEffect>
                                    <p:anim calcmode="lin" valueType="num">
                                      <p:cBhvr additive="base">
                                        <p:cTn id="24" dur="600" fill="hold"/>
                                        <p:tgtEl>
                                          <p:spTgt spid="6"/>
                                        </p:tgtEl>
                                        <p:attrNameLst>
                                          <p:attrName>ppt_y</p:attrName>
                                        </p:attrNameLst>
                                      </p:cBhvr>
                                      <p:tavLst>
                                        <p:tav tm="0">
                                          <p:val>
                                            <p:strVal val="#ppt_y+0.03"/>
                                          </p:val>
                                        </p:tav>
                                        <p:tav tm="100000">
                                          <p:val>
                                            <p:strVal val="#ppt_y"/>
                                          </p:val>
                                        </p:tav>
                                      </p:tavLst>
                                    </p:anim>
                                  </p:childTnLst>
                                </p:cTn>
                              </p:par>
                              <p:par>
                                <p:cTn id="25" presetID="10" presetClass="entr" presetSubtype="0" fill="hold" grpId="0" nodeType="withEffect">
                                  <p:stCondLst>
                                    <p:cond delay="36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600"/>
                                        <p:tgtEl>
                                          <p:spTgt spid="7"/>
                                        </p:tgtEl>
                                      </p:cBhvr>
                                    </p:animEffect>
                                    <p:anim calcmode="lin" valueType="num">
                                      <p:cBhvr additive="base">
                                        <p:cTn id="28" dur="600" fill="hold"/>
                                        <p:tgtEl>
                                          <p:spTgt spid="7"/>
                                        </p:tgtEl>
                                        <p:attrNameLst>
                                          <p:attrName>ppt_y</p:attrName>
                                        </p:attrNameLst>
                                      </p:cBhvr>
                                      <p:tavLst>
                                        <p:tav tm="0">
                                          <p:val>
                                            <p:strVal val="#ppt_y+0.03"/>
                                          </p:val>
                                        </p:tav>
                                        <p:tav tm="100000">
                                          <p:val>
                                            <p:strVal val="#ppt_y"/>
                                          </p:val>
                                        </p:tav>
                                      </p:tavLst>
                                    </p:anim>
                                  </p:childTnLst>
                                </p:cTn>
                              </p:par>
                              <p:par>
                                <p:cTn id="29" presetID="10" presetClass="entr" presetSubtype="0" fill="hold" nodeType="withEffect">
                                  <p:stCondLst>
                                    <p:cond delay="54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600"/>
                                        <p:tgtEl>
                                          <p:spTgt spid="8"/>
                                        </p:tgtEl>
                                      </p:cBhvr>
                                    </p:animEffect>
                                    <p:anim calcmode="lin" valueType="num">
                                      <p:cBhvr additive="base">
                                        <p:cTn id="32" dur="600" fill="hold"/>
                                        <p:tgtEl>
                                          <p:spTgt spid="8"/>
                                        </p:tgtEl>
                                        <p:attrNameLst>
                                          <p:attrName>ppt_y</p:attrName>
                                        </p:attrNameLst>
                                      </p:cBhvr>
                                      <p:tavLst>
                                        <p:tav tm="0">
                                          <p:val>
                                            <p:strVal val="#ppt_y+0.03"/>
                                          </p:val>
                                        </p:tav>
                                        <p:tav tm="100000">
                                          <p:val>
                                            <p:strVal val="#ppt_y"/>
                                          </p:val>
                                        </p:tav>
                                      </p:tavLst>
                                    </p:anim>
                                  </p:childTnLst>
                                </p:cTn>
                              </p:par>
                              <p:par>
                                <p:cTn id="33" presetID="10" presetClass="entr" presetSubtype="0" fill="hold" grpId="0" nodeType="withEffect">
                                  <p:stCondLst>
                                    <p:cond delay="54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600"/>
                                        <p:tgtEl>
                                          <p:spTgt spid="9"/>
                                        </p:tgtEl>
                                      </p:cBhvr>
                                    </p:animEffect>
                                    <p:anim calcmode="lin" valueType="num">
                                      <p:cBhvr additive="base">
                                        <p:cTn id="36" dur="600" fill="hold"/>
                                        <p:tgtEl>
                                          <p:spTgt spid="9"/>
                                        </p:tgtEl>
                                        <p:attrNameLst>
                                          <p:attrName>ppt_y</p:attrName>
                                        </p:attrNameLst>
                                      </p:cBhvr>
                                      <p:tavLst>
                                        <p:tav tm="0">
                                          <p:val>
                                            <p:strVal val="#ppt_y+0.03"/>
                                          </p:val>
                                        </p:tav>
                                        <p:tav tm="100000">
                                          <p:val>
                                            <p:strVal val="#ppt_y"/>
                                          </p:val>
                                        </p:tav>
                                      </p:tavLst>
                                    </p:anim>
                                  </p:childTnLst>
                                </p:cTn>
                              </p:par>
                              <p:par>
                                <p:cTn id="37" presetID="10" presetClass="entr" presetSubtype="0" fill="hold" nodeType="withEffect">
                                  <p:stCondLst>
                                    <p:cond delay="72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600"/>
                                        <p:tgtEl>
                                          <p:spTgt spid="10"/>
                                        </p:tgtEl>
                                      </p:cBhvr>
                                    </p:animEffect>
                                    <p:anim calcmode="lin" valueType="num">
                                      <p:cBhvr additive="base">
                                        <p:cTn id="40" dur="600" fill="hold"/>
                                        <p:tgtEl>
                                          <p:spTgt spid="10"/>
                                        </p:tgtEl>
                                        <p:attrNameLst>
                                          <p:attrName>ppt_y</p:attrName>
                                        </p:attrNameLst>
                                      </p:cBhvr>
                                      <p:tavLst>
                                        <p:tav tm="0">
                                          <p:val>
                                            <p:strVal val="#ppt_y+0.03"/>
                                          </p:val>
                                        </p:tav>
                                        <p:tav tm="100000">
                                          <p:val>
                                            <p:strVal val="#ppt_y"/>
                                          </p:val>
                                        </p:tav>
                                      </p:tavLst>
                                    </p:anim>
                                  </p:childTnLst>
                                </p:cTn>
                              </p:par>
                              <p:par>
                                <p:cTn id="41" presetID="10" presetClass="entr" presetSubtype="0" fill="hold" grpId="0" nodeType="withEffect">
                                  <p:stCondLst>
                                    <p:cond delay="72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600"/>
                                        <p:tgtEl>
                                          <p:spTgt spid="11"/>
                                        </p:tgtEl>
                                      </p:cBhvr>
                                    </p:animEffect>
                                    <p:anim calcmode="lin" valueType="num">
                                      <p:cBhvr additive="base">
                                        <p:cTn id="44" dur="600" fill="hold"/>
                                        <p:tgtEl>
                                          <p:spTgt spid="11"/>
                                        </p:tgtEl>
                                        <p:attrNameLst>
                                          <p:attrName>ppt_y</p:attrName>
                                        </p:attrNameLst>
                                      </p:cBhvr>
                                      <p:tavLst>
                                        <p:tav tm="0">
                                          <p:val>
                                            <p:strVal val="#ppt_y+0.03"/>
                                          </p:val>
                                        </p:tav>
                                        <p:tav tm="100000">
                                          <p:val>
                                            <p:strVal val="#ppt_y"/>
                                          </p:val>
                                        </p:tav>
                                      </p:tavLst>
                                    </p:anim>
                                  </p:childTnLst>
                                </p:cTn>
                              </p:par>
                              <p:par>
                                <p:cTn id="45" presetID="10" presetClass="entr" presetSubtype="0" fill="hold" nodeType="withEffect">
                                  <p:stCondLst>
                                    <p:cond delay="9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600"/>
                                        <p:tgtEl>
                                          <p:spTgt spid="12"/>
                                        </p:tgtEl>
                                      </p:cBhvr>
                                    </p:animEffect>
                                    <p:anim calcmode="lin" valueType="num">
                                      <p:cBhvr additive="base">
                                        <p:cTn id="48" dur="600" fill="hold"/>
                                        <p:tgtEl>
                                          <p:spTgt spid="12"/>
                                        </p:tgtEl>
                                        <p:attrNameLst>
                                          <p:attrName>ppt_y</p:attrName>
                                        </p:attrNameLst>
                                      </p:cBhvr>
                                      <p:tavLst>
                                        <p:tav tm="0">
                                          <p:val>
                                            <p:strVal val="#ppt_y+0.03"/>
                                          </p:val>
                                        </p:tav>
                                        <p:tav tm="100000">
                                          <p:val>
                                            <p:strVal val="#ppt_y"/>
                                          </p:val>
                                        </p:tav>
                                      </p:tavLst>
                                    </p:anim>
                                  </p:childTnLst>
                                </p:cTn>
                              </p:par>
                              <p:par>
                                <p:cTn id="49" presetID="10" presetClass="entr" presetSubtype="0" fill="hold" grpId="0" nodeType="withEffect">
                                  <p:stCondLst>
                                    <p:cond delay="90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600"/>
                                        <p:tgtEl>
                                          <p:spTgt spid="13"/>
                                        </p:tgtEl>
                                      </p:cBhvr>
                                    </p:animEffect>
                                    <p:anim calcmode="lin" valueType="num">
                                      <p:cBhvr additive="base">
                                        <p:cTn id="52" dur="600" fill="hold"/>
                                        <p:tgtEl>
                                          <p:spTgt spid="13"/>
                                        </p:tgtEl>
                                        <p:attrNameLst>
                                          <p:attrName>ppt_y</p:attrName>
                                        </p:attrNameLst>
                                      </p:cBhvr>
                                      <p:tavLst>
                                        <p:tav tm="0">
                                          <p:val>
                                            <p:strVal val="#ppt_y+0.03"/>
                                          </p:val>
                                        </p:tav>
                                        <p:tav tm="100000">
                                          <p:val>
                                            <p:strVal val="#ppt_y"/>
                                          </p:val>
                                        </p:tav>
                                      </p:tavLst>
                                    </p:anim>
                                  </p:childTnLst>
                                </p:cTn>
                              </p:par>
                              <p:par>
                                <p:cTn id="53" presetID="10" presetClass="entr" presetSubtype="0" fill="hold" nodeType="withEffect">
                                  <p:stCondLst>
                                    <p:cond delay="108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600"/>
                                        <p:tgtEl>
                                          <p:spTgt spid="14"/>
                                        </p:tgtEl>
                                      </p:cBhvr>
                                    </p:animEffect>
                                    <p:anim calcmode="lin" valueType="num">
                                      <p:cBhvr additive="base">
                                        <p:cTn id="56" dur="600" fill="hold"/>
                                        <p:tgtEl>
                                          <p:spTgt spid="14"/>
                                        </p:tgtEl>
                                        <p:attrNameLst>
                                          <p:attrName>ppt_y</p:attrName>
                                        </p:attrNameLst>
                                      </p:cBhvr>
                                      <p:tavLst>
                                        <p:tav tm="0">
                                          <p:val>
                                            <p:strVal val="#ppt_y+0.03"/>
                                          </p:val>
                                        </p:tav>
                                        <p:tav tm="100000">
                                          <p:val>
                                            <p:strVal val="#ppt_y"/>
                                          </p:val>
                                        </p:tav>
                                      </p:tavLst>
                                    </p:anim>
                                  </p:childTnLst>
                                </p:cTn>
                              </p:par>
                              <p:par>
                                <p:cTn id="57" presetID="10" presetClass="entr" presetSubtype="0" fill="hold" grpId="0" nodeType="withEffect">
                                  <p:stCondLst>
                                    <p:cond delay="108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600"/>
                                        <p:tgtEl>
                                          <p:spTgt spid="15"/>
                                        </p:tgtEl>
                                      </p:cBhvr>
                                    </p:animEffect>
                                    <p:anim calcmode="lin" valueType="num">
                                      <p:cBhvr additive="base">
                                        <p:cTn id="60" dur="600" fill="hold"/>
                                        <p:tgtEl>
                                          <p:spTgt spid="15"/>
                                        </p:tgtEl>
                                        <p:attrNameLst>
                                          <p:attrName>ppt_y</p:attrName>
                                        </p:attrNameLst>
                                      </p:cBhvr>
                                      <p:tavLst>
                                        <p:tav tm="0">
                                          <p:val>
                                            <p:strVal val="#ppt_y+0.03"/>
                                          </p:val>
                                        </p:tav>
                                        <p:tav tm="100000">
                                          <p:val>
                                            <p:strVal val="#ppt_y"/>
                                          </p:val>
                                        </p:tav>
                                      </p:tavLst>
                                    </p:anim>
                                  </p:childTnLst>
                                </p:cTn>
                              </p:par>
                              <p:par>
                                <p:cTn id="61" presetID="10" presetClass="entr" presetSubtype="0" fill="hold" nodeType="withEffect">
                                  <p:stCondLst>
                                    <p:cond delay="126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600"/>
                                        <p:tgtEl>
                                          <p:spTgt spid="16"/>
                                        </p:tgtEl>
                                      </p:cBhvr>
                                    </p:animEffect>
                                    <p:anim calcmode="lin" valueType="num">
                                      <p:cBhvr additive="base">
                                        <p:cTn id="64" dur="600" fill="hold"/>
                                        <p:tgtEl>
                                          <p:spTgt spid="16"/>
                                        </p:tgtEl>
                                        <p:attrNameLst>
                                          <p:attrName>ppt_y</p:attrName>
                                        </p:attrNameLst>
                                      </p:cBhvr>
                                      <p:tavLst>
                                        <p:tav tm="0">
                                          <p:val>
                                            <p:strVal val="#ppt_y+0.03"/>
                                          </p:val>
                                        </p:tav>
                                        <p:tav tm="100000">
                                          <p:val>
                                            <p:strVal val="#ppt_y"/>
                                          </p:val>
                                        </p:tav>
                                      </p:tavLst>
                                    </p:anim>
                                  </p:childTnLst>
                                </p:cTn>
                              </p:par>
                              <p:par>
                                <p:cTn id="65" presetID="10" presetClass="entr" presetSubtype="0" fill="hold" grpId="0" nodeType="withEffect">
                                  <p:stCondLst>
                                    <p:cond delay="126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600"/>
                                        <p:tgtEl>
                                          <p:spTgt spid="17"/>
                                        </p:tgtEl>
                                      </p:cBhvr>
                                    </p:animEffect>
                                    <p:anim calcmode="lin" valueType="num">
                                      <p:cBhvr additive="base">
                                        <p:cTn id="68" dur="600" fill="hold"/>
                                        <p:tgtEl>
                                          <p:spTgt spid="17"/>
                                        </p:tgtEl>
                                        <p:attrNameLst>
                                          <p:attrName>ppt_y</p:attrName>
                                        </p:attrNameLst>
                                      </p:cBhvr>
                                      <p:tavLst>
                                        <p:tav tm="0">
                                          <p:val>
                                            <p:strVal val="#ppt_y+0.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9" grpId="0" animBg="1"/>
      <p:bldP spid="11" grpId="0" animBg="1"/>
      <p:bldP spid="13" grpId="0" animBg="1"/>
      <p:bldP spid="15" grpId="0" animBg="1"/>
      <p:bldP spid="17" grpId="0" animBg="1"/>
    </p:bldLst>
  </p:timing>
</p:sld>
</file>

<file path=ppt/theme/theme1.xml><?xml version="1.0" encoding="utf-8"?>
<a:theme xmlns:a="http://schemas.openxmlformats.org/drawingml/2006/main" name="MMT Graphite">
  <a:themeElements>
    <a:clrScheme name="MMT Graphite">
      <a:dk1>
        <a:srgbClr val="1F2428"/>
      </a:dk1>
      <a:lt1>
        <a:srgbClr val="FFFFFF"/>
      </a:lt1>
      <a:dk2>
        <a:srgbClr val="1B6E58"/>
      </a:dk2>
      <a:lt2>
        <a:srgbClr val="F3F5F4"/>
      </a:lt2>
      <a:accent1>
        <a:srgbClr val="1F8A6C"/>
      </a:accent1>
      <a:accent2>
        <a:srgbClr val="4CC594"/>
      </a:accent2>
      <a:accent3>
        <a:srgbClr val="2B3137"/>
      </a:accent3>
      <a:accent4>
        <a:srgbClr val="4CC594"/>
      </a:accent4>
      <a:accent5>
        <a:srgbClr val="565E66"/>
      </a:accent5>
      <a:accent6>
        <a:srgbClr val="E1E5E3"/>
      </a:accent6>
      <a:hlink>
        <a:srgbClr val="1F8A6C"/>
      </a:hlink>
      <a:folHlink>
        <a:srgbClr val="1B6E58"/>
      </a:folHlink>
    </a:clrScheme>
    <a:fontScheme name="MMT Graphit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oppi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Mahd Al Mustaqbal - MMT Cleaning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MMT Cleaning Services — Company Profile 2026</dc:title>
  <dc:subject>PptxGenJS Presentation</dc:subject>
  <dc:creator>MMT Cleaning Services</dc:creator>
  <cp:lastModifiedBy>MMT Cleaning Services</cp:lastModifiedBy>
  <cp:revision>1</cp:revision>
  <dcterms:created xsi:type="dcterms:W3CDTF">2026-10-25T08:04:43Z</dcterms:created>
  <dcterms:modified xsi:type="dcterms:W3CDTF">2026-10-25T08:04:43Z</dcterms:modified>
</cp:coreProperties>
</file>